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48"/>
  </p:notesMasterIdLst>
  <p:sldIdLst>
    <p:sldId id="278" r:id="rId2"/>
    <p:sldId id="391" r:id="rId3"/>
    <p:sldId id="395" r:id="rId4"/>
    <p:sldId id="392" r:id="rId5"/>
    <p:sldId id="385" r:id="rId6"/>
    <p:sldId id="386" r:id="rId7"/>
    <p:sldId id="324" r:id="rId8"/>
    <p:sldId id="323" r:id="rId9"/>
    <p:sldId id="284" r:id="rId10"/>
    <p:sldId id="286" r:id="rId11"/>
    <p:sldId id="397" r:id="rId12"/>
    <p:sldId id="407" r:id="rId13"/>
    <p:sldId id="398" r:id="rId14"/>
    <p:sldId id="365" r:id="rId15"/>
    <p:sldId id="390" r:id="rId16"/>
    <p:sldId id="339" r:id="rId17"/>
    <p:sldId id="341" r:id="rId18"/>
    <p:sldId id="340" r:id="rId19"/>
    <p:sldId id="404" r:id="rId20"/>
    <p:sldId id="337" r:id="rId21"/>
    <p:sldId id="403" r:id="rId22"/>
    <p:sldId id="383" r:id="rId23"/>
    <p:sldId id="330" r:id="rId24"/>
    <p:sldId id="399" r:id="rId25"/>
    <p:sldId id="370" r:id="rId26"/>
    <p:sldId id="347" r:id="rId27"/>
    <p:sldId id="348" r:id="rId28"/>
    <p:sldId id="408" r:id="rId29"/>
    <p:sldId id="400" r:id="rId30"/>
    <p:sldId id="362" r:id="rId31"/>
    <p:sldId id="354" r:id="rId32"/>
    <p:sldId id="371" r:id="rId33"/>
    <p:sldId id="410" r:id="rId34"/>
    <p:sldId id="409" r:id="rId35"/>
    <p:sldId id="405" r:id="rId36"/>
    <p:sldId id="332" r:id="rId37"/>
    <p:sldId id="333" r:id="rId38"/>
    <p:sldId id="401" r:id="rId39"/>
    <p:sldId id="334" r:id="rId40"/>
    <p:sldId id="388" r:id="rId41"/>
    <p:sldId id="368" r:id="rId42"/>
    <p:sldId id="406" r:id="rId43"/>
    <p:sldId id="358" r:id="rId44"/>
    <p:sldId id="402" r:id="rId45"/>
    <p:sldId id="352" r:id="rId46"/>
    <p:sldId id="357"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BB6"/>
    <a:srgbClr val="FA6850"/>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3" autoAdjust="0"/>
    <p:restoredTop sz="94533" autoAdjust="0"/>
  </p:normalViewPr>
  <p:slideViewPr>
    <p:cSldViewPr showGuides="1">
      <p:cViewPr>
        <p:scale>
          <a:sx n="116" d="100"/>
          <a:sy n="116" d="100"/>
        </p:scale>
        <p:origin x="-928" y="-112"/>
      </p:cViewPr>
      <p:guideLst>
        <p:guide orient="horz" pos="1620"/>
        <p:guide pos="2880"/>
      </p:guideLst>
    </p:cSldViewPr>
  </p:slideViewPr>
  <p:outlineViewPr>
    <p:cViewPr>
      <p:scale>
        <a:sx n="33" d="100"/>
        <a:sy n="33" d="100"/>
      </p:scale>
      <p:origin x="0" y="11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1" d="100"/>
          <a:sy n="71" d="100"/>
        </p:scale>
        <p:origin x="-361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258286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4267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COMISIÓN LANCET</a:t>
            </a:r>
            <a:endParaRPr lang="es-ES" dirty="0"/>
          </a:p>
        </p:txBody>
      </p:sp>
    </p:spTree>
    <p:extLst>
      <p:ext uri="{BB962C8B-B14F-4D97-AF65-F5344CB8AC3E}">
        <p14:creationId xmlns:p14="http://schemas.microsoft.com/office/powerpoint/2010/main" val="109999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COMISIÓN LANCET</a:t>
            </a:r>
            <a:endParaRPr lang="es-ES" dirty="0"/>
          </a:p>
        </p:txBody>
      </p:sp>
    </p:spTree>
    <p:extLst>
      <p:ext uri="{BB962C8B-B14F-4D97-AF65-F5344CB8AC3E}">
        <p14:creationId xmlns:p14="http://schemas.microsoft.com/office/powerpoint/2010/main" val="240362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2342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3885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38859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272675" y="2143051"/>
            <a:ext cx="6598500" cy="857400"/>
          </a:xfrm>
          <a:prstGeom prst="rect">
            <a:avLst/>
          </a:prstGeom>
        </p:spPr>
        <p:txBody>
          <a:bodyPr spcFirstLastPara="1" wrap="square" lIns="91425" tIns="91425" rIns="91425" bIns="91425" anchor="ctr" anchorCtr="0"/>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58050" y="3685800"/>
            <a:ext cx="5860500" cy="819900"/>
          </a:xfrm>
          <a:prstGeom prst="rect">
            <a:avLst/>
          </a:prstGeom>
        </p:spPr>
        <p:txBody>
          <a:bodyPr spcFirstLastPara="1" wrap="square" lIns="91425" tIns="91425" rIns="91425" bIns="91425" anchor="b" anchorCtr="0"/>
          <a:lstStyle>
            <a:lvl1pPr marL="457200" lvl="0" indent="-419100"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17" name="Shape 17"/>
          <p:cNvSpPr txBox="1"/>
          <p:nvPr/>
        </p:nvSpPr>
        <p:spPr>
          <a:xfrm>
            <a:off x="623812" y="44919"/>
            <a:ext cx="1957200" cy="65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9600">
                <a:solidFill>
                  <a:srgbClr val="FFFFFF"/>
                </a:solidFill>
                <a:latin typeface="Montserrat"/>
                <a:ea typeface="Montserrat"/>
                <a:cs typeface="Montserrat"/>
                <a:sym typeface="Montserrat"/>
              </a:rPr>
              <a:t>“</a:t>
            </a:r>
            <a:endParaRPr sz="9600">
              <a:solidFill>
                <a:srgbClr val="FFFFFF"/>
              </a:solidFill>
              <a:latin typeface="Montserrat"/>
              <a:ea typeface="Montserrat"/>
              <a:cs typeface="Montserrat"/>
              <a:sym typeface="Montserrat"/>
            </a:endParaRPr>
          </a:p>
        </p:txBody>
      </p:sp>
      <p:cxnSp>
        <p:nvCxnSpPr>
          <p:cNvPr id="18" name="Shape 18"/>
          <p:cNvCxnSpPr/>
          <p:nvPr/>
        </p:nvCxnSpPr>
        <p:spPr>
          <a:xfrm rot="10800000">
            <a:off x="759503" y="1139975"/>
            <a:ext cx="805200" cy="0"/>
          </a:xfrm>
          <a:prstGeom prst="straightConnector1">
            <a:avLst/>
          </a:prstGeom>
          <a:noFill/>
          <a:ln w="7620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178888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272675" y="2143051"/>
            <a:ext cx="6598500" cy="857400"/>
          </a:xfrm>
          <a:prstGeom prst="rect">
            <a:avLst/>
          </a:prstGeom>
        </p:spPr>
        <p:txBody>
          <a:bodyPr spcFirstLastPara="1" wrap="square" lIns="91425" tIns="91425" rIns="91425" bIns="91425" anchor="ctr" anchorCtr="0"/>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1" name="Shape 21"/>
          <p:cNvSpPr txBox="1">
            <a:spLocks noGrp="1"/>
          </p:cNvSpPr>
          <p:nvPr>
            <p:ph type="body" idx="1"/>
          </p:nvPr>
        </p:nvSpPr>
        <p:spPr>
          <a:xfrm>
            <a:off x="1236500" y="3727575"/>
            <a:ext cx="6671100" cy="1198200"/>
          </a:xfrm>
          <a:prstGeom prst="rect">
            <a:avLst/>
          </a:prstGeom>
        </p:spPr>
        <p:txBody>
          <a:bodyPr spcFirstLastPara="1" wrap="square" lIns="91425" tIns="91425" rIns="91425" bIns="91425" anchor="b" anchorCtr="0"/>
          <a:lstStyle>
            <a:lvl1pPr marL="457200" lvl="0" indent="-304800" algn="ctr">
              <a:spcBef>
                <a:spcPts val="60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extLst>
      <p:ext uri="{BB962C8B-B14F-4D97-AF65-F5344CB8AC3E}">
        <p14:creationId xmlns:p14="http://schemas.microsoft.com/office/powerpoint/2010/main" val="331618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a:xfrm>
            <a:off x="457200" y="4767263"/>
            <a:ext cx="2133600" cy="273844"/>
          </a:xfrm>
          <a:prstGeom prst="rect">
            <a:avLst/>
          </a:prstGeom>
        </p:spPr>
        <p:txBody>
          <a:bodyPr/>
          <a:lstStyle/>
          <a:p>
            <a:fld id="{CCE5776A-FAE5-49EF-91A5-5987937E116C}" type="datetimeFigureOut">
              <a:rPr lang="es-CL" smtClean="0"/>
              <a:pPr/>
              <a:t>03-05-18</a:t>
            </a:fld>
            <a:endParaRPr lang="es-CL"/>
          </a:p>
        </p:txBody>
      </p:sp>
      <p:sp>
        <p:nvSpPr>
          <p:cNvPr id="5" name="4 Marcador de pie de página"/>
          <p:cNvSpPr>
            <a:spLocks noGrp="1"/>
          </p:cNvSpPr>
          <p:nvPr>
            <p:ph type="ftr" sz="quarter" idx="11"/>
          </p:nvPr>
        </p:nvSpPr>
        <p:spPr>
          <a:xfrm>
            <a:off x="3124200" y="4767263"/>
            <a:ext cx="2895600" cy="273844"/>
          </a:xfrm>
          <a:prstGeom prst="rect">
            <a:avLst/>
          </a:prstGeom>
        </p:spPr>
        <p:txBody>
          <a:bodyPr/>
          <a:lstStyle/>
          <a:p>
            <a:endParaRPr lang="es-CL"/>
          </a:p>
        </p:txBody>
      </p:sp>
      <p:sp>
        <p:nvSpPr>
          <p:cNvPr id="6" name="5 Marcador de número de diapositiva"/>
          <p:cNvSpPr>
            <a:spLocks noGrp="1"/>
          </p:cNvSpPr>
          <p:nvPr>
            <p:ph type="sldNum" sz="quarter" idx="12"/>
          </p:nvPr>
        </p:nvSpPr>
        <p:spPr>
          <a:xfrm>
            <a:off x="6553200" y="4767263"/>
            <a:ext cx="2133600" cy="273844"/>
          </a:xfrm>
          <a:prstGeom prst="rect">
            <a:avLst/>
          </a:prstGeom>
        </p:spPr>
        <p:txBody>
          <a:bodyPr/>
          <a:lstStyle/>
          <a:p>
            <a:fld id="{CFB76D48-ECA1-4983-8580-41CBEA0CD028}" type="slidenum">
              <a:rPr lang="es-CL" smtClean="0"/>
              <a:pPr/>
              <a:t>‹Nr.›</a:t>
            </a:fld>
            <a:endParaRPr lang="es-CL"/>
          </a:p>
        </p:txBody>
      </p:sp>
    </p:spTree>
    <p:extLst>
      <p:ext uri="{BB962C8B-B14F-4D97-AF65-F5344CB8AC3E}">
        <p14:creationId xmlns:p14="http://schemas.microsoft.com/office/powerpoint/2010/main" val="121635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Shape 6"/>
          <p:cNvSpPr/>
          <p:nvPr/>
        </p:nvSpPr>
        <p:spPr>
          <a:xfrm>
            <a:off x="5975" y="0"/>
            <a:ext cx="9144000" cy="5143500"/>
          </a:xfrm>
          <a:prstGeom prst="rect">
            <a:avLst/>
          </a:prstGeom>
          <a:solidFill>
            <a:srgbClr val="161732">
              <a:alpha val="36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
          <p:cNvSpPr txBox="1">
            <a:spLocks noGrp="1"/>
          </p:cNvSpPr>
          <p:nvPr>
            <p:ph type="title"/>
          </p:nvPr>
        </p:nvSpPr>
        <p:spPr>
          <a:xfrm>
            <a:off x="1272675" y="2143051"/>
            <a:ext cx="6598500" cy="8574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1pPr>
            <a:lvl2pPr lvl="1"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2pPr>
            <a:lvl3pPr lvl="2"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3pPr>
            <a:lvl4pPr lvl="3"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4pPr>
            <a:lvl5pPr lvl="4"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5pPr>
            <a:lvl6pPr lvl="5"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6pPr>
            <a:lvl7pPr lvl="6"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7pPr>
            <a:lvl8pPr lvl="7"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8pPr>
            <a:lvl9pPr lvl="8" algn="ctr">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9pPr>
          </a:lstStyle>
          <a:p>
            <a:endParaRPr/>
          </a:p>
        </p:txBody>
      </p:sp>
      <p:sp>
        <p:nvSpPr>
          <p:cNvPr id="8" name="Shape 8"/>
          <p:cNvSpPr txBox="1">
            <a:spLocks noGrp="1"/>
          </p:cNvSpPr>
          <p:nvPr>
            <p:ph type="body" idx="1"/>
          </p:nvPr>
        </p:nvSpPr>
        <p:spPr>
          <a:xfrm>
            <a:off x="1236500" y="3727575"/>
            <a:ext cx="6671100" cy="1198200"/>
          </a:xfrm>
          <a:prstGeom prst="rect">
            <a:avLst/>
          </a:prstGeom>
          <a:noFill/>
          <a:ln>
            <a:noFill/>
          </a:ln>
        </p:spPr>
        <p:txBody>
          <a:bodyPr spcFirstLastPara="1" wrap="square" lIns="91425" tIns="91425" rIns="91425" bIns="91425" anchor="t" anchorCtr="0"/>
          <a:lstStyle>
            <a:lvl1pPr marL="457200" lvl="0" indent="-304800">
              <a:spcBef>
                <a:spcPts val="60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1pPr>
            <a:lvl2pPr marL="914400" lvl="1"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2pPr>
            <a:lvl3pPr marL="1371600" lvl="2"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3pPr>
            <a:lvl4pPr marL="1828800" lvl="3"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4pPr>
            <a:lvl5pPr marL="2286000" lvl="4"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5pPr>
            <a:lvl6pPr marL="2743200" lvl="5"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6pPr>
            <a:lvl7pPr marL="3200400" lvl="6"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7pPr>
            <a:lvl8pPr marL="3657600" lvl="7"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8pPr>
            <a:lvl9pPr marL="4114800" lvl="8"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7" r:id="rId3"/>
    <p:sldLayoutId id="2147483658" r:id="rId4"/>
    <p:sldLayoutId id="2147483659" r:id="rId5"/>
  </p:sldLayoutIdLst>
  <p:transition xmlns:p14="http://schemas.microsoft.com/office/powerpoint/2010/mai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slide" Target="slide43.xml"/><Relationship Id="rId4" Type="http://schemas.openxmlformats.org/officeDocument/2006/relationships/image" Target="../media/image18.png"/><Relationship Id="rId5" Type="http://schemas.openxmlformats.org/officeDocument/2006/relationships/slide" Target="slide44.xml"/><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2.emf"/></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5.xml"/><Relationship Id="rId2"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hyperlink" Target="http://www.paho.org/chi/index.php?option=com_content&amp;view=article&amp;id=174:cancer&amp;Itemid=1005" TargetMode="External"/><Relationship Id="rId4" Type="http://schemas.openxmlformats.org/officeDocument/2006/relationships/hyperlink" Target="https://sph.umich.edu/" TargetMode="External"/><Relationship Id="rId5" Type="http://schemas.openxmlformats.org/officeDocument/2006/relationships/hyperlink" Target="http://www.who.int/about/es/" TargetMode="External"/><Relationship Id="rId6" Type="http://schemas.openxmlformats.org/officeDocument/2006/relationships/hyperlink" Target="https://scielo.conicyt.cl/pdf/rcher/v26n1/art04.pdf" TargetMode="External"/><Relationship Id="rId7" Type="http://schemas.openxmlformats.org/officeDocument/2006/relationships/hyperlink" Target="http://www.desastre-ecologico.cl/2016/05/31/informe-atacama-post-aluviones-agua-potable-solidos-contenidos-aluvion-tierra-control-muestras-obtenidas-3-abril-2015/" TargetMode="External"/><Relationship Id="rId8" Type="http://schemas.openxmlformats.org/officeDocument/2006/relationships/hyperlink" Target="http://biblioteca-digital.sag.gob.cl/documentos/medio_ambiente/criterios_calidad_suelos_aguas_agricolas/pdf_suelos/9_normativas.pdf" TargetMode="External"/><Relationship Id="rId9" Type="http://schemas.openxmlformats.org/officeDocument/2006/relationships/image" Target="../media/image49.jpeg"/><Relationship Id="rId1" Type="http://schemas.openxmlformats.org/officeDocument/2006/relationships/slideLayout" Target="../slideLayouts/slideLayout1.xml"/><Relationship Id="rId2" Type="http://schemas.openxmlformats.org/officeDocument/2006/relationships/hyperlink" Target="http://gahp.ne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revistageneticamedica.com/epigenetica/" TargetMode="External"/><Relationship Id="rId4" Type="http://schemas.openxmlformats.org/officeDocument/2006/relationships/hyperlink" Target="http://hrudnick.sitios.ing.uc.cl/alumno03/thermo/Web_mercados.htm" TargetMode="External"/><Relationship Id="rId5" Type="http://schemas.openxmlformats.org/officeDocument/2006/relationships/hyperlink" Target="https://www.sciencedirect.com/science/article/pii/S0160412016301192?via=ihub" TargetMode="External"/><Relationship Id="rId6" Type="http://schemas.openxmlformats.org/officeDocument/2006/relationships/hyperlink" Target="https://www.sciencedirect.com/science/article/pii/S0160412011001887" TargetMode="External"/><Relationship Id="rId7" Type="http://schemas.openxmlformats.org/officeDocument/2006/relationships/hyperlink" Target="https://scielo.conicyt.cl/scielo.php?script=sci_arttext&amp;pid=S0717-73482002000200006" TargetMode="External"/><Relationship Id="rId8" Type="http://schemas.openxmlformats.org/officeDocument/2006/relationships/hyperlink" Target="http://www.thelancet.com/journals/lancet/article/PIIS0140-6736(17)32345-0/fulltext" TargetMode="External"/><Relationship Id="rId9" Type="http://schemas.openxmlformats.org/officeDocument/2006/relationships/image" Target="../media/image49.jpeg"/><Relationship Id="rId1" Type="http://schemas.openxmlformats.org/officeDocument/2006/relationships/slideLayout" Target="../slideLayouts/slideLayout1.xml"/><Relationship Id="rId2" Type="http://schemas.openxmlformats.org/officeDocument/2006/relationships/hyperlink" Target="http://www.elsevier.es/es-revista-gaceta-mexicana-oncologia-305-pdf-X1665920114579068-S300"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0538"/>
            <a:ext cx="9180512" cy="6073261"/>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63"/>
          <p:cNvSpPr txBox="1">
            <a:spLocks/>
          </p:cNvSpPr>
          <p:nvPr/>
        </p:nvSpPr>
        <p:spPr>
          <a:xfrm>
            <a:off x="755578" y="843559"/>
            <a:ext cx="7632848" cy="216024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Contaminación </a:t>
            </a:r>
            <a:r>
              <a:rPr lang="es-MX" sz="4800" b="1" dirty="0">
                <a:solidFill>
                  <a:schemeClr val="accent2">
                    <a:lumMod val="20000"/>
                    <a:lumOff val="80000"/>
                  </a:schemeClr>
                </a:solidFill>
                <a:effectLst>
                  <a:outerShdw blurRad="38100" dist="38100" dir="2700000" algn="tl">
                    <a:srgbClr val="000000">
                      <a:alpha val="43137"/>
                    </a:srgbClr>
                  </a:outerShdw>
                </a:effectLst>
                <a:latin typeface="Montserrat" charset="0"/>
              </a:rPr>
              <a:t>y Salud   Región de Valparaíso</a:t>
            </a:r>
            <a:endParaRPr lang="es-ES_tradnl" sz="4800" b="1" dirty="0">
              <a:solidFill>
                <a:schemeClr val="accent2">
                  <a:lumMod val="20000"/>
                  <a:lumOff val="80000"/>
                </a:schemeClr>
              </a:solidFill>
              <a:effectLst>
                <a:outerShdw blurRad="38100" dist="38100" dir="2700000" algn="tl">
                  <a:srgbClr val="000000">
                    <a:alpha val="43137"/>
                  </a:srgbClr>
                </a:outerShdw>
              </a:effectLst>
              <a:latin typeface="Montserrat" charset="0"/>
            </a:endParaRPr>
          </a:p>
        </p:txBody>
      </p:sp>
      <p:sp>
        <p:nvSpPr>
          <p:cNvPr id="9" name="Shape 71"/>
          <p:cNvSpPr txBox="1">
            <a:spLocks/>
          </p:cNvSpPr>
          <p:nvPr/>
        </p:nvSpPr>
        <p:spPr>
          <a:xfrm>
            <a:off x="1597637" y="3363838"/>
            <a:ext cx="5942400" cy="8640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b="1" i="1" dirty="0" smtClean="0">
                <a:solidFill>
                  <a:schemeClr val="bg1"/>
                </a:solidFill>
                <a:latin typeface="+mn-lt"/>
              </a:rPr>
              <a:t>Un aporte del Departamento de DDHH</a:t>
            </a:r>
            <a:r>
              <a:rPr lang="es-MX" sz="1600" b="1" i="1" dirty="0">
                <a:solidFill>
                  <a:schemeClr val="bg1"/>
                </a:solidFill>
                <a:latin typeface="+mn-lt"/>
              </a:rPr>
              <a:t>, </a:t>
            </a:r>
            <a:endParaRPr lang="es-MX" sz="1600" b="1" i="1" dirty="0" smtClean="0">
              <a:solidFill>
                <a:schemeClr val="bg1"/>
              </a:solidFill>
              <a:latin typeface="+mn-lt"/>
            </a:endParaRPr>
          </a:p>
          <a:p>
            <a:pPr algn="ctr"/>
            <a:r>
              <a:rPr lang="es-MX" sz="1600" b="1" i="1" dirty="0">
                <a:solidFill>
                  <a:schemeClr val="bg1"/>
                </a:solidFill>
              </a:rPr>
              <a:t>Medio </a:t>
            </a:r>
            <a:r>
              <a:rPr lang="es-MX" sz="1600" b="1" i="1" dirty="0" smtClean="0">
                <a:solidFill>
                  <a:schemeClr val="bg1"/>
                </a:solidFill>
              </a:rPr>
              <a:t>Ambiente y </a:t>
            </a:r>
            <a:r>
              <a:rPr lang="es-MX" sz="1600" b="1" i="1" dirty="0" smtClean="0">
                <a:solidFill>
                  <a:schemeClr val="bg1"/>
                </a:solidFill>
                <a:latin typeface="+mn-lt"/>
              </a:rPr>
              <a:t>Biodiversidad</a:t>
            </a:r>
          </a:p>
          <a:p>
            <a:pPr algn="ctr"/>
            <a:r>
              <a:rPr lang="es-MX" sz="1600" b="1" i="1" dirty="0" smtClean="0">
                <a:solidFill>
                  <a:schemeClr val="bg1"/>
                </a:solidFill>
                <a:latin typeface="+mn-lt"/>
              </a:rPr>
              <a:t>Colegio M</a:t>
            </a:r>
            <a:r>
              <a:rPr lang="es-ES" sz="1600" b="1" i="1" dirty="0" err="1" smtClean="0">
                <a:solidFill>
                  <a:schemeClr val="bg1"/>
                </a:solidFill>
                <a:latin typeface="+mn-lt"/>
              </a:rPr>
              <a:t>édico</a:t>
            </a:r>
            <a:r>
              <a:rPr lang="es-ES" sz="1600" b="1" i="1" dirty="0" smtClean="0">
                <a:solidFill>
                  <a:schemeClr val="bg1"/>
                </a:solidFill>
                <a:latin typeface="+mn-lt"/>
              </a:rPr>
              <a:t> de Chile</a:t>
            </a:r>
          </a:p>
          <a:p>
            <a:pPr algn="ctr"/>
            <a:r>
              <a:rPr lang="es-ES" sz="1600" b="1" i="1" dirty="0" smtClean="0">
                <a:solidFill>
                  <a:schemeClr val="bg1"/>
                </a:solidFill>
                <a:latin typeface="+mn-lt"/>
              </a:rPr>
              <a:t>Consejo Regional de Valparaíso</a:t>
            </a:r>
            <a:endParaRPr lang="es-MX" sz="1600" b="1" i="1" dirty="0">
              <a:solidFill>
                <a:schemeClr val="bg1"/>
              </a:solidFill>
              <a:latin typeface="+mn-lt"/>
            </a:endParaRPr>
          </a:p>
          <a:p>
            <a:endParaRPr lang="en-US" sz="1800" dirty="0">
              <a:solidFill>
                <a:schemeClr val="bg1"/>
              </a:solidFill>
              <a:latin typeface="Playfair Display" charset="0"/>
            </a:endParaRPr>
          </a:p>
        </p:txBody>
      </p:sp>
      <p:sp>
        <p:nvSpPr>
          <p:cNvPr id="10" name="Shape 71"/>
          <p:cNvSpPr txBox="1">
            <a:spLocks/>
          </p:cNvSpPr>
          <p:nvPr/>
        </p:nvSpPr>
        <p:spPr>
          <a:xfrm>
            <a:off x="6747641" y="4788504"/>
            <a:ext cx="2396359" cy="3549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dirty="0">
                <a:solidFill>
                  <a:schemeClr val="bg1">
                    <a:lumMod val="85000"/>
                  </a:schemeClr>
                </a:solidFill>
                <a:latin typeface="Verdana" pitchFamily="34" charset="0"/>
                <a:ea typeface="Verdana" pitchFamily="34" charset="0"/>
                <a:cs typeface="Verdana" pitchFamily="34" charset="0"/>
              </a:rPr>
              <a:t>3</a:t>
            </a:r>
            <a:r>
              <a:rPr lang="en-US" b="1" i="1" dirty="0" smtClean="0">
                <a:solidFill>
                  <a:schemeClr val="bg1">
                    <a:lumMod val="85000"/>
                  </a:schemeClr>
                </a:solidFill>
                <a:latin typeface="Verdana" pitchFamily="34" charset="0"/>
                <a:ea typeface="Verdana" pitchFamily="34" charset="0"/>
                <a:cs typeface="Verdana" pitchFamily="34" charset="0"/>
              </a:rPr>
              <a:t> de mayo de 2018</a:t>
            </a:r>
            <a:endParaRPr lang="en-US" sz="1600" b="1" i="1" dirty="0" smtClean="0">
              <a:solidFill>
                <a:schemeClr val="bg1">
                  <a:lumMod val="85000"/>
                </a:schemeClr>
              </a:solidFill>
              <a:latin typeface="Verdana" pitchFamily="34" charset="0"/>
              <a:ea typeface="Verdana" pitchFamily="34" charset="0"/>
              <a:cs typeface="Verdana" pitchFamily="34" charset="0"/>
            </a:endParaRPr>
          </a:p>
        </p:txBody>
      </p:sp>
      <p:sp>
        <p:nvSpPr>
          <p:cNvPr id="11" name="Shape 71"/>
          <p:cNvSpPr txBox="1">
            <a:spLocks/>
          </p:cNvSpPr>
          <p:nvPr/>
        </p:nvSpPr>
        <p:spPr>
          <a:xfrm>
            <a:off x="2444" y="4803998"/>
            <a:ext cx="2304256" cy="3549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dirty="0" smtClean="0">
                <a:solidFill>
                  <a:schemeClr val="bg1">
                    <a:lumMod val="85000"/>
                  </a:schemeClr>
                </a:solidFill>
                <a:latin typeface="Verdana" pitchFamily="34" charset="0"/>
                <a:ea typeface="Verdana" pitchFamily="34" charset="0"/>
                <a:cs typeface="Verdana" pitchFamily="34" charset="0"/>
              </a:rPr>
              <a:t>Valparaíso, Chile</a:t>
            </a:r>
            <a:endParaRPr lang="en-US" sz="1600" b="1" i="1" dirty="0" smtClean="0">
              <a:solidFill>
                <a:schemeClr val="bg1">
                  <a:lumMod val="85000"/>
                </a:schemeClr>
              </a:solidFill>
              <a:latin typeface="Verdana" pitchFamily="34" charset="0"/>
              <a:ea typeface="Verdana" pitchFamily="34" charset="0"/>
              <a:cs typeface="Verdana" pitchFamily="34" charset="0"/>
            </a:endParaRPr>
          </a:p>
        </p:txBody>
      </p:sp>
      <p:pic>
        <p:nvPicPr>
          <p:cNvPr id="1028" name="Picture 4" descr="Resultado de imagen para colegio medico valparaiso"/>
          <p:cNvPicPr>
            <a:picLocks noChangeAspect="1" noChangeArrowheads="1"/>
          </p:cNvPicPr>
          <p:nvPr/>
        </p:nvPicPr>
        <p:blipFill rotWithShape="1">
          <a:blip r:embed="rId4">
            <a:extLst>
              <a:ext uri="{28A0092B-C50C-407E-A947-70E740481C1C}">
                <a14:useLocalDpi xmlns:a14="http://schemas.microsoft.com/office/drawing/2010/main" val="0"/>
              </a:ext>
            </a:extLst>
          </a:blip>
          <a:srcRect r="68266"/>
          <a:stretch/>
        </p:blipFill>
        <p:spPr bwMode="auto">
          <a:xfrm>
            <a:off x="131674" y="0"/>
            <a:ext cx="837812" cy="910294"/>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71"/>
          <p:cNvSpPr txBox="1">
            <a:spLocks/>
          </p:cNvSpPr>
          <p:nvPr/>
        </p:nvSpPr>
        <p:spPr>
          <a:xfrm>
            <a:off x="933117" y="123478"/>
            <a:ext cx="2702780" cy="6430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_tradnl" dirty="0" smtClean="0">
                <a:solidFill>
                  <a:schemeClr val="bg1"/>
                </a:solidFill>
                <a:latin typeface="Playfair Display" charset="0"/>
              </a:rPr>
              <a:t>Colegio Médico de Chile</a:t>
            </a:r>
          </a:p>
          <a:p>
            <a:r>
              <a:rPr lang="es-ES_tradnl" dirty="0" smtClean="0">
                <a:solidFill>
                  <a:schemeClr val="bg1"/>
                </a:solidFill>
                <a:latin typeface="Playfair Display" charset="0"/>
              </a:rPr>
              <a:t>Consejo Regional de Valparaíso</a:t>
            </a:r>
            <a:endParaRPr lang="es-ES_tradnl" dirty="0">
              <a:solidFill>
                <a:schemeClr val="bg1"/>
              </a:solidFill>
              <a:latin typeface="Playfair Display" charset="0"/>
            </a:endParaRPr>
          </a:p>
        </p:txBody>
      </p:sp>
      <p:cxnSp>
        <p:nvCxnSpPr>
          <p:cNvPr id="3" name="2 Conector recto"/>
          <p:cNvCxnSpPr/>
          <p:nvPr/>
        </p:nvCxnSpPr>
        <p:spPr>
          <a:xfrm>
            <a:off x="3707904" y="3075806"/>
            <a:ext cx="1656185" cy="0"/>
          </a:xfrm>
          <a:prstGeom prst="line">
            <a:avLst/>
          </a:prstGeom>
          <a:ln w="1905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241739" y="3352800"/>
            <a:ext cx="184666" cy="307777"/>
          </a:xfrm>
          <a:prstGeom prst="rect">
            <a:avLst/>
          </a:prstGeom>
          <a:noFill/>
        </p:spPr>
        <p:txBody>
          <a:bodyPr wrap="none" rtlCol="0">
            <a:spAutoFit/>
          </a:bodyPr>
          <a:lstStyle/>
          <a:p>
            <a:endParaRPr lang="es-ES_tradnl"/>
          </a:p>
        </p:txBody>
      </p:sp>
      <p:sp>
        <p:nvSpPr>
          <p:cNvPr id="4" name="CuadroTexto 3"/>
          <p:cNvSpPr txBox="1"/>
          <p:nvPr/>
        </p:nvSpPr>
        <p:spPr>
          <a:xfrm>
            <a:off x="6747641" y="704194"/>
            <a:ext cx="184666" cy="307777"/>
          </a:xfrm>
          <a:prstGeom prst="rect">
            <a:avLst/>
          </a:prstGeom>
          <a:noFill/>
        </p:spPr>
        <p:txBody>
          <a:bodyPr wrap="none" rtlCol="0">
            <a:spAutoFit/>
          </a:bodyPr>
          <a:lstStyle/>
          <a:p>
            <a:endParaRPr lang="es-ES_tradnl"/>
          </a:p>
        </p:txBody>
      </p:sp>
    </p:spTree>
    <p:extLst>
      <p:ext uri="{BB962C8B-B14F-4D97-AF65-F5344CB8AC3E}">
        <p14:creationId xmlns:p14="http://schemas.microsoft.com/office/powerpoint/2010/main" val="30670632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3"/>
          <p:cNvPicPr>
            <a:picLocks noChangeAspect="1"/>
          </p:cNvPicPr>
          <p:nvPr/>
        </p:nvPicPr>
        <p:blipFill rotWithShape="1">
          <a:blip r:embed="rId3">
            <a:extLst>
              <a:ext uri="{28A0092B-C50C-407E-A947-70E740481C1C}">
                <a14:useLocalDpi xmlns:a14="http://schemas.microsoft.com/office/drawing/2010/main" val="0"/>
              </a:ext>
            </a:extLst>
          </a:blip>
          <a:srcRect t="45819" r="36212"/>
          <a:stretch/>
        </p:blipFill>
        <p:spPr>
          <a:xfrm>
            <a:off x="-36512" y="2098674"/>
            <a:ext cx="9180512" cy="3065364"/>
          </a:xfrm>
          <a:prstGeom prst="rect">
            <a:avLst/>
          </a:prstGeom>
        </p:spPr>
      </p:pic>
      <p:pic>
        <p:nvPicPr>
          <p:cNvPr id="4" name="Marcador de contenido 3"/>
          <p:cNvPicPr>
            <a:picLocks noChangeAspect="1"/>
          </p:cNvPicPr>
          <p:nvPr/>
        </p:nvPicPr>
        <p:blipFill rotWithShape="1">
          <a:blip r:embed="rId3">
            <a:extLst>
              <a:ext uri="{28A0092B-C50C-407E-A947-70E740481C1C}">
                <a14:useLocalDpi xmlns:a14="http://schemas.microsoft.com/office/drawing/2010/main" val="0"/>
              </a:ext>
            </a:extLst>
          </a:blip>
          <a:srcRect r="36212" b="56875"/>
          <a:stretch/>
        </p:blipFill>
        <p:spPr>
          <a:xfrm>
            <a:off x="-36512" y="-20538"/>
            <a:ext cx="9180512" cy="2439889"/>
          </a:xfrm>
          <a:prstGeom prst="rect">
            <a:avLst/>
          </a:prstGeom>
        </p:spPr>
      </p:pic>
    </p:spTree>
    <p:extLst>
      <p:ext uri="{BB962C8B-B14F-4D97-AF65-F5344CB8AC3E}">
        <p14:creationId xmlns:p14="http://schemas.microsoft.com/office/powerpoint/2010/main" val="30507023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611560" y="195486"/>
            <a:ext cx="7992887" cy="4909037"/>
          </a:xfrm>
          <a:prstGeom prst="rect">
            <a:avLst/>
          </a:prstGeom>
          <a:noFill/>
        </p:spPr>
        <p:txBody>
          <a:bodyPr wrap="square" rtlCol="0">
            <a:spAutoFit/>
          </a:bodyPr>
          <a:lstStyle/>
          <a:p>
            <a:endParaRPr lang="es-ES" dirty="0" smtClean="0">
              <a:latin typeface="Montserrat"/>
            </a:endParaRPr>
          </a:p>
          <a:p>
            <a:r>
              <a:rPr lang="es-ES" sz="2000" b="1" dirty="0" smtClean="0">
                <a:solidFill>
                  <a:srgbClr val="FFFFFF"/>
                </a:solidFill>
                <a:latin typeface="Montserrat"/>
              </a:rPr>
              <a:t>SITUACIÓN EN CHILE:</a:t>
            </a:r>
          </a:p>
          <a:p>
            <a:endParaRPr lang="es-ES" sz="2000" b="1" dirty="0" smtClean="0">
              <a:solidFill>
                <a:srgbClr val="FFFFFF"/>
              </a:solidFill>
              <a:latin typeface="Montserrat"/>
            </a:endParaRPr>
          </a:p>
          <a:p>
            <a:pPr marL="342900" indent="-342900">
              <a:spcAft>
                <a:spcPts val="600"/>
              </a:spcAft>
              <a:buClr>
                <a:schemeClr val="bg1"/>
              </a:buClr>
              <a:buFont typeface="Wingdings" pitchFamily="2" charset="2"/>
              <a:buChar char="Ø"/>
            </a:pPr>
            <a:r>
              <a:rPr lang="es-ES" sz="1800" b="1" dirty="0">
                <a:solidFill>
                  <a:srgbClr val="FFFFFF"/>
                </a:solidFill>
                <a:latin typeface="Montserrat"/>
              </a:rPr>
              <a:t>Mortalidad por cáncer en chile = 25% del total de defunciones y 2ª causa de muerte, después de las cardiovasculares.</a:t>
            </a:r>
          </a:p>
          <a:p>
            <a:pPr marL="342900" indent="-342900">
              <a:spcAft>
                <a:spcPts val="600"/>
              </a:spcAft>
              <a:buClr>
                <a:schemeClr val="bg1"/>
              </a:buClr>
              <a:buFont typeface="Wingdings" pitchFamily="2" charset="2"/>
              <a:buChar char="Ø"/>
            </a:pPr>
            <a:r>
              <a:rPr lang="es-ES" sz="1800" b="1" dirty="0" smtClean="0">
                <a:solidFill>
                  <a:srgbClr val="FFFFFF"/>
                </a:solidFill>
                <a:latin typeface="Montserrat"/>
              </a:rPr>
              <a:t>Hay aprox. 20.000 MUERTES ANUALES  EN CHILE: cuántas de las enfermedades crónicas no transmisibles son atribuibles a la contaminación ?</a:t>
            </a:r>
          </a:p>
          <a:p>
            <a:pPr marL="342900" indent="-342900">
              <a:spcAft>
                <a:spcPts val="600"/>
              </a:spcAft>
              <a:buClr>
                <a:schemeClr val="bg1"/>
              </a:buClr>
              <a:buFont typeface="Wingdings" pitchFamily="2" charset="2"/>
              <a:buChar char="Ø"/>
            </a:pPr>
            <a:r>
              <a:rPr lang="es-ES" sz="1800" b="1" dirty="0" smtClean="0">
                <a:solidFill>
                  <a:srgbClr val="FFFFFF"/>
                </a:solidFill>
                <a:latin typeface="Montserrat"/>
              </a:rPr>
              <a:t>Cuál es la real incidencia de tales enfermedades en  región ?</a:t>
            </a:r>
          </a:p>
          <a:p>
            <a:pPr>
              <a:buClr>
                <a:schemeClr val="bg1"/>
              </a:buClr>
              <a:buFont typeface="Wingdings" pitchFamily="2" charset="2"/>
              <a:buChar char="Ø"/>
            </a:pPr>
            <a:endParaRPr lang="es-ES" sz="1800" b="1" dirty="0">
              <a:solidFill>
                <a:srgbClr val="FFFFFF"/>
              </a:solidFill>
              <a:latin typeface="Montserrat"/>
            </a:endParaRPr>
          </a:p>
          <a:p>
            <a:pPr>
              <a:buClr>
                <a:schemeClr val="bg1"/>
              </a:buClr>
            </a:pPr>
            <a:r>
              <a:rPr lang="es-ES" sz="1800" b="1" dirty="0" smtClean="0">
                <a:solidFill>
                  <a:srgbClr val="FFFFFF"/>
                </a:solidFill>
                <a:latin typeface="Montserrat"/>
              </a:rPr>
              <a:t>A NIVEL MUNDIAL:</a:t>
            </a:r>
          </a:p>
          <a:p>
            <a:pPr>
              <a:buClr>
                <a:schemeClr val="bg1"/>
              </a:buClr>
              <a:buFont typeface="Wingdings" pitchFamily="2" charset="2"/>
              <a:buChar char="Ø"/>
            </a:pPr>
            <a:endParaRPr lang="es-ES" sz="1800" b="1" dirty="0" smtClean="0">
              <a:solidFill>
                <a:srgbClr val="FFFFFF"/>
              </a:solidFill>
              <a:latin typeface="Montserrat"/>
            </a:endParaRPr>
          </a:p>
          <a:p>
            <a:pPr marL="342900" indent="-342900">
              <a:buClr>
                <a:schemeClr val="bg1"/>
              </a:buClr>
              <a:buFont typeface="Wingdings" pitchFamily="2" charset="2"/>
              <a:buChar char="Ø"/>
            </a:pPr>
            <a:r>
              <a:rPr lang="es-CL" sz="1800" b="1" dirty="0" smtClean="0">
                <a:solidFill>
                  <a:srgbClr val="FFFFFF"/>
                </a:solidFill>
                <a:latin typeface="Montserrat"/>
              </a:rPr>
              <a:t>2.108 millones de dolares se pierden anualmente por años de trabajo perdidos prematuramente por muertes por cáncer, sin contar los costos asociados a tratamientos, rehabilitación u otros.</a:t>
            </a:r>
          </a:p>
          <a:p>
            <a:endParaRPr lang="es-ES" dirty="0"/>
          </a:p>
          <a:p>
            <a:endParaRPr lang="es-ES" dirty="0"/>
          </a:p>
        </p:txBody>
      </p:sp>
    </p:spTree>
    <p:extLst>
      <p:ext uri="{BB962C8B-B14F-4D97-AF65-F5344CB8AC3E}">
        <p14:creationId xmlns:p14="http://schemas.microsoft.com/office/powerpoint/2010/main" val="2409396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000100" y="1500180"/>
            <a:ext cx="7488832" cy="2554545"/>
          </a:xfrm>
          <a:prstGeom prst="rect">
            <a:avLst/>
          </a:prstGeom>
          <a:noFill/>
        </p:spPr>
        <p:txBody>
          <a:bodyPr wrap="square" rtlCol="0">
            <a:spAutoFit/>
          </a:bodyPr>
          <a:lstStyle/>
          <a:p>
            <a:r>
              <a:rPr lang="es-ES" sz="2000" b="1" dirty="0" smtClean="0">
                <a:solidFill>
                  <a:srgbClr val="FFFFFF"/>
                </a:solidFill>
                <a:latin typeface="Montserrat"/>
              </a:rPr>
              <a:t>Intoxicación </a:t>
            </a:r>
            <a:r>
              <a:rPr lang="es-ES" sz="2000" b="1" u="sng" dirty="0" smtClean="0">
                <a:solidFill>
                  <a:srgbClr val="FFFFFF"/>
                </a:solidFill>
                <a:latin typeface="Montserrat"/>
              </a:rPr>
              <a:t>aguda </a:t>
            </a:r>
            <a:r>
              <a:rPr lang="es-ES" sz="2000" b="1" dirty="0" smtClean="0">
                <a:solidFill>
                  <a:srgbClr val="FFFFFF"/>
                </a:solidFill>
                <a:latin typeface="Montserrat"/>
              </a:rPr>
              <a:t>(por </a:t>
            </a:r>
            <a:r>
              <a:rPr lang="es-ES" sz="2000" b="1" dirty="0" err="1" smtClean="0">
                <a:solidFill>
                  <a:srgbClr val="FFFFFF"/>
                </a:solidFill>
                <a:latin typeface="Montserrat"/>
              </a:rPr>
              <a:t>peaks</a:t>
            </a:r>
            <a:r>
              <a:rPr lang="es-ES" sz="2000" b="1" dirty="0" smtClean="0">
                <a:solidFill>
                  <a:srgbClr val="FFFFFF"/>
                </a:solidFill>
                <a:latin typeface="Montserrat"/>
              </a:rPr>
              <a:t> de contaminación aéreas):</a:t>
            </a:r>
          </a:p>
          <a:p>
            <a:endParaRPr lang="es-ES" sz="2000" b="1" dirty="0" smtClean="0">
              <a:solidFill>
                <a:srgbClr val="FFFFFF"/>
              </a:solidFill>
              <a:latin typeface="Montserrat"/>
            </a:endParaRPr>
          </a:p>
          <a:p>
            <a:endParaRPr lang="es-ES" sz="2000" b="1" dirty="0" smtClean="0">
              <a:solidFill>
                <a:srgbClr val="FFFFFF"/>
              </a:solidFill>
              <a:latin typeface="Montserrat"/>
            </a:endParaRPr>
          </a:p>
          <a:p>
            <a:r>
              <a:rPr lang="es-ES" sz="2000" b="1" dirty="0" smtClean="0">
                <a:solidFill>
                  <a:srgbClr val="FFFFFF"/>
                </a:solidFill>
                <a:latin typeface="Montserrat"/>
              </a:rPr>
              <a:t>Van desde la asfixia por monóxido de carbono, asma, crisis de obstrucción bronquial, neumonía en niños y adultos mayores, afecciones dérmicas y oculares, déficit de aprendizaje, alteraciones del ánimo, infarto al miocardio y otras enfermedades cardiovasculares</a:t>
            </a:r>
            <a:r>
              <a:rPr lang="es-ES" sz="2000" b="1" dirty="0" smtClean="0">
                <a:solidFill>
                  <a:srgbClr val="FFFFFF"/>
                </a:solidFill>
              </a:rPr>
              <a:t>.</a:t>
            </a:r>
            <a:endParaRPr lang="es-ES" dirty="0"/>
          </a:p>
        </p:txBody>
      </p:sp>
      <p:sp>
        <p:nvSpPr>
          <p:cNvPr id="4" name="CuadroTexto 1"/>
          <p:cNvSpPr txBox="1"/>
          <p:nvPr/>
        </p:nvSpPr>
        <p:spPr>
          <a:xfrm>
            <a:off x="714348" y="-142894"/>
            <a:ext cx="7488832" cy="1292662"/>
          </a:xfrm>
          <a:prstGeom prst="rect">
            <a:avLst/>
          </a:prstGeom>
          <a:noFill/>
        </p:spPr>
        <p:txBody>
          <a:bodyPr wrap="square" rtlCol="0">
            <a:spAutoFit/>
          </a:bodyPr>
          <a:lstStyle/>
          <a:p>
            <a:endParaRPr lang="es-ES" dirty="0" smtClean="0"/>
          </a:p>
          <a:p>
            <a:pPr algn="ctr"/>
            <a:r>
              <a:rPr lang="es-ES" sz="3200" b="1" dirty="0" smtClean="0">
                <a:solidFill>
                  <a:srgbClr val="FFFFFF"/>
                </a:solidFill>
                <a:latin typeface="Montserrat"/>
              </a:rPr>
              <a:t>Enfermedades crónicas no transmisibles </a:t>
            </a:r>
          </a:p>
        </p:txBody>
      </p:sp>
    </p:spTree>
    <p:extLst>
      <p:ext uri="{BB962C8B-B14F-4D97-AF65-F5344CB8AC3E}">
        <p14:creationId xmlns:p14="http://schemas.microsoft.com/office/powerpoint/2010/main" val="286305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000100" y="1071552"/>
            <a:ext cx="7704855" cy="3170099"/>
          </a:xfrm>
          <a:prstGeom prst="rect">
            <a:avLst/>
          </a:prstGeom>
          <a:noFill/>
        </p:spPr>
        <p:txBody>
          <a:bodyPr wrap="square" rtlCol="0">
            <a:spAutoFit/>
          </a:bodyPr>
          <a:lstStyle/>
          <a:p>
            <a:endParaRPr lang="es-ES" sz="2000" b="1" dirty="0" smtClean="0">
              <a:solidFill>
                <a:srgbClr val="FFFFFF"/>
              </a:solidFill>
            </a:endParaRPr>
          </a:p>
          <a:p>
            <a:r>
              <a:rPr lang="es-ES" sz="2000" b="1" dirty="0" smtClean="0">
                <a:solidFill>
                  <a:srgbClr val="FFFFFF"/>
                </a:solidFill>
                <a:latin typeface="Montserrat"/>
              </a:rPr>
              <a:t>Intoxicación </a:t>
            </a:r>
            <a:r>
              <a:rPr lang="es-ES" sz="2000" b="1" u="sng" dirty="0" smtClean="0">
                <a:solidFill>
                  <a:srgbClr val="FFFFFF"/>
                </a:solidFill>
                <a:latin typeface="Montserrat"/>
              </a:rPr>
              <a:t>crónica</a:t>
            </a:r>
            <a:r>
              <a:rPr lang="es-ES" sz="2000" b="1" dirty="0" smtClean="0">
                <a:solidFill>
                  <a:srgbClr val="FFFFFF"/>
                </a:solidFill>
                <a:latin typeface="Montserrat"/>
              </a:rPr>
              <a:t> (por </a:t>
            </a:r>
            <a:r>
              <a:rPr lang="es-ES" sz="2000" b="1" dirty="0" err="1" smtClean="0">
                <a:solidFill>
                  <a:srgbClr val="FFFFFF"/>
                </a:solidFill>
                <a:latin typeface="Montserrat"/>
              </a:rPr>
              <a:t>peaks</a:t>
            </a:r>
            <a:r>
              <a:rPr lang="es-ES" sz="2000" b="1" dirty="0" smtClean="0">
                <a:solidFill>
                  <a:srgbClr val="FFFFFF"/>
                </a:solidFill>
                <a:latin typeface="Montserrat"/>
              </a:rPr>
              <a:t> + niveles promedio mantenidos por sobre la norma)</a:t>
            </a:r>
          </a:p>
          <a:p>
            <a:endParaRPr lang="es-ES" sz="2000" b="1" dirty="0">
              <a:solidFill>
                <a:srgbClr val="FFFFFF"/>
              </a:solidFill>
              <a:latin typeface="Montserrat"/>
            </a:endParaRPr>
          </a:p>
          <a:p>
            <a:r>
              <a:rPr lang="es-ES" sz="2000" b="1" dirty="0" smtClean="0">
                <a:solidFill>
                  <a:srgbClr val="FFFFFF"/>
                </a:solidFill>
                <a:latin typeface="Montserrat"/>
              </a:rPr>
              <a:t>Daño </a:t>
            </a:r>
            <a:r>
              <a:rPr lang="es-ES" sz="2000" b="1" dirty="0" err="1" smtClean="0">
                <a:solidFill>
                  <a:srgbClr val="FFFFFF"/>
                </a:solidFill>
                <a:latin typeface="Montserrat"/>
              </a:rPr>
              <a:t>epigenético</a:t>
            </a:r>
            <a:r>
              <a:rPr lang="es-ES" sz="2000" b="1" dirty="0" smtClean="0">
                <a:solidFill>
                  <a:srgbClr val="FFFFFF"/>
                </a:solidFill>
                <a:latin typeface="Montserrat"/>
              </a:rPr>
              <a:t> irreversible y heredable (cáncer), disrupción endocrina (diabetes mellitus, tiroides), esterilidad, infertilidad, partos prematuros, malformaciones congénitas, bajo peso de nacimiento, leucemia en la infancia, retraso del aprendizaje, daño de la función pulmonar, enfisema, silicosis, asma, alteraciones psicológicas y conductuales, etc.</a:t>
            </a:r>
            <a:endParaRPr lang="es-ES" dirty="0"/>
          </a:p>
        </p:txBody>
      </p:sp>
      <p:pic>
        <p:nvPicPr>
          <p:cNvPr id="36866" name="Picture 2" descr="Resultado de imagen para libros emoticon">
            <a:hlinkClick r:id="rId3" action="ppaction://hlinksldjump"/>
          </p:cNvPr>
          <p:cNvPicPr>
            <a:picLocks noChangeAspect="1" noChangeArrowheads="1"/>
          </p:cNvPicPr>
          <p:nvPr/>
        </p:nvPicPr>
        <p:blipFill>
          <a:blip r:embed="rId4">
            <a:grayscl/>
          </a:blip>
          <a:srcRect/>
          <a:stretch>
            <a:fillRect/>
          </a:stretch>
        </p:blipFill>
        <p:spPr bwMode="auto">
          <a:xfrm>
            <a:off x="7715272" y="4714872"/>
            <a:ext cx="428628" cy="428628"/>
          </a:xfrm>
          <a:prstGeom prst="rect">
            <a:avLst/>
          </a:prstGeom>
          <a:noFill/>
        </p:spPr>
      </p:pic>
      <p:pic>
        <p:nvPicPr>
          <p:cNvPr id="4" name="Picture 2" descr="Resultado de imagen para libros emoticon">
            <a:hlinkClick r:id="rId5" action="ppaction://hlinksldjump"/>
          </p:cNvPr>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8215338" y="4714872"/>
            <a:ext cx="428628" cy="428628"/>
          </a:xfrm>
          <a:prstGeom prst="rect">
            <a:avLst/>
          </a:prstGeom>
          <a:noFill/>
        </p:spPr>
      </p:pic>
      <p:sp>
        <p:nvSpPr>
          <p:cNvPr id="5" name="CuadroTexto 1"/>
          <p:cNvSpPr txBox="1"/>
          <p:nvPr/>
        </p:nvSpPr>
        <p:spPr>
          <a:xfrm>
            <a:off x="714348" y="-142894"/>
            <a:ext cx="7488832" cy="1292662"/>
          </a:xfrm>
          <a:prstGeom prst="rect">
            <a:avLst/>
          </a:prstGeom>
          <a:noFill/>
        </p:spPr>
        <p:txBody>
          <a:bodyPr wrap="square" rtlCol="0">
            <a:spAutoFit/>
          </a:bodyPr>
          <a:lstStyle/>
          <a:p>
            <a:endParaRPr lang="es-ES" dirty="0" smtClean="0"/>
          </a:p>
          <a:p>
            <a:pPr algn="ctr"/>
            <a:r>
              <a:rPr lang="es-ES" sz="3200" b="1" dirty="0" smtClean="0">
                <a:solidFill>
                  <a:srgbClr val="FFFFFF"/>
                </a:solidFill>
                <a:latin typeface="Montserrat"/>
              </a:rPr>
              <a:t>Enfermedades crónicas no transmisibles </a:t>
            </a:r>
          </a:p>
        </p:txBody>
      </p:sp>
    </p:spTree>
    <p:extLst>
      <p:ext uri="{BB962C8B-B14F-4D97-AF65-F5344CB8AC3E}">
        <p14:creationId xmlns:p14="http://schemas.microsoft.com/office/powerpoint/2010/main" val="12252650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938"/>
            <a:ext cx="9180512" cy="6096434"/>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txBox="1">
            <a:spLocks/>
          </p:cNvSpPr>
          <p:nvPr/>
        </p:nvSpPr>
        <p:spPr>
          <a:xfrm>
            <a:off x="0" y="-419938"/>
            <a:ext cx="9180512" cy="6983060"/>
          </a:xfrm>
          <a:prstGeom prst="rect">
            <a:avLst/>
          </a:prstGeom>
          <a:solidFill>
            <a:schemeClr val="tx1">
              <a:lumMod val="50000"/>
              <a:lumOff val="50000"/>
              <a:alpha val="64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 sz="2800" dirty="0">
              <a:solidFill>
                <a:schemeClr val="accent3">
                  <a:lumMod val="40000"/>
                  <a:lumOff val="60000"/>
                </a:schemeClr>
              </a:solidFill>
              <a:latin typeface="Playfair Display" charset="0"/>
            </a:endParaRPr>
          </a:p>
          <a:p>
            <a:pPr algn="ctr"/>
            <a:endParaRPr lang="es-ES" sz="3200" dirty="0" smtClean="0">
              <a:solidFill>
                <a:schemeClr val="accent3">
                  <a:lumMod val="40000"/>
                  <a:lumOff val="60000"/>
                </a:schemeClr>
              </a:solidFill>
              <a:latin typeface="Playfair Display" charset="0"/>
            </a:endParaRPr>
          </a:p>
          <a:p>
            <a:pPr algn="ctr"/>
            <a:endParaRPr lang="es-ES" sz="3200" dirty="0" smtClean="0">
              <a:solidFill>
                <a:schemeClr val="accent3">
                  <a:lumMod val="40000"/>
                  <a:lumOff val="60000"/>
                </a:schemeClr>
              </a:solidFill>
              <a:latin typeface="Playfair Display" charset="0"/>
            </a:endParaRPr>
          </a:p>
          <a:p>
            <a:pPr algn="ctr"/>
            <a:endParaRPr lang="es-ES" sz="3200" dirty="0">
              <a:solidFill>
                <a:schemeClr val="accent3">
                  <a:lumMod val="40000"/>
                  <a:lumOff val="60000"/>
                </a:schemeClr>
              </a:solidFill>
              <a:latin typeface="Playfair Display" charset="0"/>
            </a:endParaRPr>
          </a:p>
          <a:p>
            <a:pPr algn="ctr"/>
            <a:endParaRPr lang="es-ES" sz="3200" dirty="0" smtClean="0">
              <a:solidFill>
                <a:schemeClr val="accent3">
                  <a:lumMod val="40000"/>
                  <a:lumOff val="60000"/>
                </a:schemeClr>
              </a:solidFill>
              <a:latin typeface="Playfair Display" charset="0"/>
            </a:endParaRPr>
          </a:p>
          <a:p>
            <a:pPr algn="ctr"/>
            <a:endParaRPr lang="es-ES" sz="3200" dirty="0">
              <a:solidFill>
                <a:schemeClr val="accent3">
                  <a:lumMod val="40000"/>
                  <a:lumOff val="60000"/>
                </a:schemeClr>
              </a:solidFill>
              <a:latin typeface="Playfair Display" charset="0"/>
            </a:endParaRPr>
          </a:p>
          <a:p>
            <a:pPr algn="ctr"/>
            <a:endParaRPr lang="es-ES" sz="3200" dirty="0" smtClean="0">
              <a:solidFill>
                <a:schemeClr val="accent3">
                  <a:lumMod val="40000"/>
                  <a:lumOff val="60000"/>
                </a:schemeClr>
              </a:solidFill>
              <a:latin typeface="Playfair Display" charset="0"/>
            </a:endParaRPr>
          </a:p>
          <a:p>
            <a:pPr algn="ctr"/>
            <a:endParaRPr lang="es-ES" sz="3200" dirty="0" smtClean="0">
              <a:solidFill>
                <a:schemeClr val="accent3">
                  <a:lumMod val="40000"/>
                  <a:lumOff val="60000"/>
                </a:schemeClr>
              </a:solidFill>
              <a:latin typeface="Playfair Display" charset="0"/>
            </a:endParaRPr>
          </a:p>
          <a:p>
            <a:pPr algn="ctr"/>
            <a:r>
              <a:rPr lang="es-ES" sz="4800" b="1" dirty="0" smtClean="0">
                <a:solidFill>
                  <a:schemeClr val="accent3">
                    <a:lumMod val="20000"/>
                    <a:lumOff val="80000"/>
                  </a:schemeClr>
                </a:solidFill>
                <a:latin typeface="Playfair Display" charset="0"/>
              </a:rPr>
              <a:t>CÁNCER EN NUESTRAS FAMILIAS</a:t>
            </a:r>
          </a:p>
        </p:txBody>
      </p:sp>
      <p:sp>
        <p:nvSpPr>
          <p:cNvPr id="5" name="Subtítulo 2"/>
          <p:cNvSpPr txBox="1">
            <a:spLocks/>
          </p:cNvSpPr>
          <p:nvPr/>
        </p:nvSpPr>
        <p:spPr>
          <a:xfrm>
            <a:off x="4641544" y="34564"/>
            <a:ext cx="4355977"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spcAft>
                <a:spcPts val="600"/>
              </a:spcAft>
            </a:pPr>
            <a:endParaRPr lang="es-MX" sz="2100" dirty="0" smtClean="0">
              <a:latin typeface="Playfair Display" charset="0"/>
            </a:endParaRPr>
          </a:p>
          <a:p>
            <a:pPr algn="just"/>
            <a:endParaRPr lang="es-ES" sz="2300" dirty="0">
              <a:latin typeface="Playfair Display" charset="0"/>
            </a:endParaRPr>
          </a:p>
        </p:txBody>
      </p:sp>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6" name="AutoShape 4"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7" name="AutoShape 6" descr="data:image/jpeg;base64,/9j/4AAQSkZJRgABAQAAAQABAAD/2wCEAAkGBxMTEhUTExMWFhUXGB8bGRcYGBceHhogFx0fHR0aHRoaHSggGB4lHx0YIjEhJykrLi4uIB8zODMsNygtLisBCgoKDQ0NGg0NDisZExkrKysrKysrKysrKysrKysrKysrKysrKysrKysrKysrKysrKysrKysrKysrKysrKysrK//AABEIAIoBbAMBIgACEQEDEQH/xAAcAAACAwEBAQEAAAAAAAAAAAAFBgMEBwIBAAj/xABGEAACAQIEAwYDBgMFBgUFAAABAhEAAwQSITEFQVEGEyJhcYEHMpEUI0KhscFS0fBicoLh8RUkM5KywjRDU2NzCBcldIP/xAAVAQEBAAAAAAAAAAAAAAAAAAAAAf/EABQRAQAAAAAAAAAAAAAAAAAAAAD/2gAMAwEAAhEDEQA/AE/G4o4SbN63dtW8QhcOrzO8Qh0AnfnrTD8P8DlwNi4Ayd47qzIdHBJgN/Ceh8vSgfxUXDG7hlw143AlsqwLE5SDoNdjqdPSnH4bdn++wKFnZAHLRm8BA8tgfPyoNO7N2/8Ad0Gukjxb6EjWibAASSAOppaxfaGzgsGLlx4UAhSYzPH8IP6n6Hnj3H+2GJxtsvcbJabS3ZXXdsmZm3bmY0XTQcyG3X+1GDWQL6XGH4bbByT08Ok8oqoe2uFGTP3ih9myEqJ2BImJrJbbGyttkAzgwPLunuAAdCSUJorb4qLloKoBQ/hOsEgnu/rIHTw0Gu4Pili6ctu6jNE5Zho65TrVsrWIYvG50GZvFbPzAmYOoYRr69IFGeBdscbbQ6faAk5rbmHgGCEcDU7xIIOny0GpkVyaG9mu0VjHWRdsN/eQ6Mh6MP32NFHXSgwDj3HeIYV7hRLlm1nYjOqk+IkzmG4Jk+9QfCbHXL/Fi1wgsbLzAgbryph+IvG0W1cw91Wu+GFuEkSepHUaUtfBQD/aElvF3L6Ry8Os0G8qKkUVwtTIKDpRUirXyis4+L3adrPd4S1cKvcGZwupK6gDTWCQdOcH3Bq452xwWE/4t4Fztbtgu5joqzHqYFAF+LfD8wU96o550gr6rMxWU3jZXS5fCHdgG8Z6BmXYf2RtXdsYe6py2s4j5mDMfWCJ/T1oP0JwzHJfti5bMqdv69KnZaxLsF2ru4UBSRcSYZSYIBMLlGmsSIPID22zBYpL1tbtsyjiQf8ALkfKg4ZajIq0y1Cy0EJrJ+K48DiF+2+gzmCa1phWe8f4WlzE3GPzSaBV4ndZj9yqEjnpQUWNWlMrzvyqfi/Ar1q4SPxbRQ+/nQgQ5ZjEdSdABQcGZygFmOgA1JnkAKaez3wwZyLmJfID/wCWkFv8TGQvoAaPdkOzqWPvrgBxDDXnkH8I5T1NO+FigA4f4VcLI1w5J/iN29P5OB+VcY/sRewuHZOH5bg1Is34kzyW4IHoGH+KnWy9Xkag/O3w0wdwcSuJcQ24Dd5aIjK3py50y8S4KbDYm7hrmVHBkHUSOYPKtI7Q8AFxvtFoBcQqlQ38a/wP1HQ8vQmshD4n7FeFwQUusHBkMvi1B9KBMw2DLXe9L7bzWh4bhGGxC22tk5kXxjUT9azfjaNYeAZBEim/4b4nv3+9vMtwaKsQGHn1oGrCqTRG3YNRcPt7UTAigit4fyqwloV2q1NbSg4W1XYtGvsVi7dmA0s5GiKJY+fQDzMCheJx+LIJRUtgbaZj9W0P/KKAqbJrk26WR2lxCMMxVxOzLHLkyxz5waM8L7S2L0K/3TnYMZUnyfb6xQTtaqC7ZolfsGqdwRQULyEbULuXSDRu4NKEXrep0oPuIdjMBiE7gLkxYLDOsnUHduUfn+lHeFcJbB4NcOxk+EPvlYswHh6SYHoSaE8Y4hirNqx3Fr7pgxcuCX8TTv5zpRPtxi3tYLO/hbKSFnZsrQf1oMf7ccdfG4nJbJYBslsconSOknxTvqZohxHh/wBkIsOdU7lpI8jy9c4od8KOEm9jEYiVTX3/ANP1rT/ifwEZ0xJH3bJ3V0j8AnMlwxyV5zf2WY/hoEvjQNtcMyEkXrRuAz+Iuc49Ach+nWqNjHBYIYAHQj+0NQfWRHuaJ8KxFt7IwWJ+7u2nJsuSAPvPmTP8uW4NVJ8JIg6FZCca7P3LL93duJazTld5W28cp/8AKcDdToeRI1oLPEuIKGkbFY0mOgA6cv6FFuCcQKtKa6ZoB/CMu4+opIvI5HdNAddtRB9GBgz5HlV3s9xM27pVx+Err6TH1ke9A92bzYLE/a8Prbc/eJMBgT9BvIPKtkwuPS7bFxDKkSNOvX9I61h3DccHzCZBfQcoIgj2kD6049k+Jm0fsztKPojHzGg94PuG6igS/i0q27qEP3jOWLDbJMRpyH8qqfB/CW7fERFzO5suSBsB4efM0a7ecKUGxiFw9tbYc50Yx3gB0zeWlWPh7wZ0xz31RbVkq33agQCwWMpiY0PlrQamlT2xUCVZt0HV18qswEwCYmNvPlX5YuPieJY57gJa5ecnMAQFUaADmAoyr+/Ov1PiLRZGUblSB7is5+FNq0nDbLkKp8QLNA1ztIk+YNAP4f8ACTDlB3jFrkbkmB7Vb4X8Lrdq6rNcLoDOX9P5082MXab5LiMeYVgY+h0rzE8Vs2jFxwD0gk/QA0Gc/Fzs0trDDE4fwG2QGUbEdSOZBo38EuJPfwT5jKpdIXqpKqzD0lpHqfKjHagJi8DiLaZtbbRKOusSD4gJ1pX/APp4b/cr401vzH+BQdPWg1BhUTrVhhUbCgqsKzD4g8PxffZ8JLBj4l6HrPKtScUiYzj/AHeJuq6nLnI9YG4oM/xdniEBbqwf0qbs/bvd+BdWAmoJ5k6D9z7Vp9h0xKBgADGoNJPGL4t4gLyEfmT/ACoD2EveLXrTBYOm9BuHYcMob3mjmGw4j2oCGFfaiYFCLSwYonh2DCgkc1mHxQAsPmBI+0CCANCyQDPqpH0rTyKRfilhQ+GVvxJeUr/iBX96DH+P8Me6VZVmCFAOlPHZDgGIsz9oS2FA8BXdfeinA8E4DI+RtJ21Fd9qxiRbQ4dwH2ZWjbqPOglwc1ftLVTBD6URsrQd21rvFXiiwgBuN8o5absfIfmYHOrFm3XPDVzlrhHzmB/dX5Y8jqf8RoKvC+DZZdpa4xlnbUn+umwGlWcckaRy3oytvTaosRhxOtAg43DnUEAn3+lL+Js6suUZafcXgxOoFKPHrGTbmKCbsx2kNpxh8Q5a03/DuMdbcnRGPNfM6j02cMXYrLsVZDLlIGvL15eVaF2UxRu4K0WMuk22PUpoD7rlPvQcYhdKEXjJo/iFoHeTU0FzjN/EtbsoiBsKQMzs3iIkRBG1efFm7HDoIhmIG86DXQ+wHvXnEsG4w2HSxcC2iBnVjmPiI26ak6VH8VrRGFKTJW1mBj+FtfqD+VAq/BbG4fDpfuX3CkOFG5OoGwFara7SYfEAplfK2n3ltlB9Mw1rHvhnx3ubWLtok3CFuK3hkD5G1YiAPAd+ZovfONF5Sue4DDd5bvOwggHY/dtrIjKu06aUDDxj4Z2GYPZu3LQg+AQV9AGGlDv9kX7f3ZxFgWYyqrh2J/uop8J9umlaKtpzhJb54386X7HCLlsrBlRJdgQH1/ChIgTrLTPSN6BRbsLdujJ/tECZi2bOQEHlyY/nSN2m4Bcwd4W7sBxBVlnLcUc9eY2rSMJ2YxZuE/arrAkR3jkgBSNSpJBJAiOU76US+KPZN8ThA1sZr1nxAc2EeJR56A+ooMcwOJyOAdpDfnBH6U3PxEmCrQ4AZD5nXT/Gqe2brSXatyZbeOenLn+lF7j+C04OuaI9A0/qKB9+Jys9ixfV/uCVbKw1YsJHtXvYC2Ti3uW733b2/HYb5rbaRA6RNEfsbYvD4a210rb7tGZwBGUKIVZ5+dQdhOGW1vPeW6bhL3FBIg5BAUn1AH5UGgW6spVWzcBmDMGD6jlVpKCZay3C8HxQwfd2SA4xF0tOXMFa5mIQkEAmTBgx0rUlNLvF1azdzgDIx5dTvPv+vlQJ/Zrs1i7V0Xbt9is+LPJJ1EAAjw6TMabUX7YdkGxVyVusEggoP4o0aZ1joaI8T4kVyuUZkUiQkTMjUydQB0qbBcY78l7KOFH42gK0aFQDqDpuRQU+yvZk4UNmulgwAyfhGkE7nUmSeVdfD3gQwyFABFvOqMPxo7hgT5iCPY0T7zOwiiuBwptrBMk+sDoBQTmo2qQ1G1BC4pD4jjMMMRdDMmcMZk6g0+vWSdoOyCXcXiLrn53JEewoGXBY+0T4XWegIpQ7b5WxVpkIhrYkiOTN0rnhfZ+wSTZF1btthDTp7jnQe5w9u9ZJPeMWJB5EsRPvQMmG7YJZTL3RIA3ZlH71a4d8ScOWCsgHmGBj2FIOM7O31v5HJUlZQgSPYkfmBNG8f2LuHCKXdGvK3QSEjTUDMzTyOnpvQazhcetwgoQQVkEVQ4j2l+zLmOUf3jA/o0C+EWDdVurcM5dBPmJol2t4W7QVfJE6wJBjwkSCNDHLrQT8M7cm6wUWlBP/ALiz6xUXb7B38The7s2ybjXEIUEcm1JOygbyaXuE8CxtxQt7Eu+oADKpAEmWJIDB/lgrtE6ya0HC4XJlRiTKxPnQZJ2Yxd6zdxWHxDhL1rkxBO0iDsREEHzpcXjrfacuId2tk7AkEdIob26xnecVxVxWIi6Ukf8AtgJ/21DisXmZTElY160G44MUTtrQ/ByaKWVoO8RIttG5EA+baT+dX8Bh4AA2A09qquvgb0n6aj9KmvcVWyk5Lj6T4VY/mBFAV1AqG8ZB8qV//uFYDi2bVxST+KBHtufpRrC4rNbuPBAOomghxODMwdo/elriOCVm666HrFS9tO2ow5y2+7L6TnPXkI1n2pSs9pcddYE/ZbKk6F+9XfpmQDX1oIMfbi6QBt+1NPw4uE2r6fwurf8AMsH/AKaWsdYvKS14W5OsoTB9iKL/AA7xCW3xTOwVYXc9GYCOu52oGnGJApfvp4jTJfdXTOhBU7H+tqX8QBmNBx25wz5rJUdygIBCka+JelWPiJdXLaQSS1sqZ6Nov5zS1xzhNzGO7WsYC1pSVQtMkN8o2y8tfSrHbXDOLmGV3nwLr/dnNt6zQU/ghwwJjsUH3WwAAejOJ/6RWsrwa0hL9Nhy+g3rFuyvaYYfia3Gb7u47W28luPCn/CwX2mt0vBmdQNADP02/OKCLjDFbMwxjku58gK9wTfhcEHlMa+lLXH+N4lGCi2wefCN1aOjD20IFXOAti8QVuYlVthVICrOpJGvPLEbSaBmCAbAVWxd6A01612NDQvHOXlRtzoPz/xtgMZiFXYXCPrJ/evkbOyqo0t6nzJHi9uXtXnFrX+94jp3pHtMH9xRXgXDyGCR43YD0kzljqdqDQFwVkYCxbe8yl0gQdpJIHrEfSrdo2+H4N7lhTcyqNzvrG9VeP8ABDfxeFw4MrbtgtBEAqdz6n9KL8d4cFVrZYlWWMogAemm9BQ7M9pna5cW7bK7NoTBziZAYCIjrVjiXxQ4fYmXZ2DZSlsAkEbzqAB70s38MESRnY3CqHOZhe76dTrPrWU8BKC6xbKXDQoeMkkmd9iADGvSg/Q/AviPgMU4t2nYXDsjqVJ9J0J9DV7tDxGRbtrZuPnYyywRbgbtrMEwPz5Vi/DOBXsVdttawitcS5afvlJChVK5lLAi3m/Fr4vm30pk4r2LtYCxdxN1w903ARl0VO8uqJ6tlDEzIGmoNAfOHdiRmub/ACqwH7T+dWsLgLgU5zdQEajvZHrvvVLiIKXWZT4WMwOR8qnwuJZ9yTQHuBA5tSSFE+ZqL4hdp7mDwV29ZUd6pQLmEgZ3CyRz0JodiMXdson2cK1w3UDIw+dXcKwn8JAOaeWWqnxDv3EtEG1cynITibZXIMjSQymSmgiTprvQTduO2uKwjWWsWbV23chCjFhcLtqIgxlgHkdaN8E7TNes23uYd7V1gSbRYErBjy9dudZ92h7S2cQ2GAs3LZW8p1ZPGADKCQdT1o1w/HD7YuyqLbQHbrynmaByfip/9F/ypVxGZr1xxqM2qcx5UXv8SUf+l/zk/pQLD2R9pZhAzMSQCYPmKDzAg275IVlD7qeUUvdobfdX+8OhLzz1B3+h/ennHYHPDKxV12P86TeJst9LiuTntzqsEEjkZ216daB1wIt3ra50V9BEgH9a+4siWrRgBdNNP2pM7FcYYfdk7bTRTtdfuMoa3qUIYL1igJ/DM5u+bq0fQU4OitowBrOPh72juN3hayyy+8aS2kT7U/XEuXUMgIQfDBk+p009NaDpcGiaqqj0AFRm+AGuEaW1LR6f6GubGILDXfn60H4rxHxPYJAXTNpqdJielBgHGcA4uXWuKQzuz+uYyf1qLC8LvEEhDoJM6GK2Hj3BrN8IFIBBmfKuMZwfDkrnJDEZRrofagNYH1onZNCcAdKKWmoLg5LAOZlUzOzEA7baTrQrtDgrz2rQDEWwQHjXTYnLpmjXT9RpRXBXBnWeo/y/OiGGXwwaDGsb2aufbCDcU2QfAVVMxlvDKhFykLEjaQeta9gLOXClTyU7iOXTlVm3hEnMVE8qj4kM1i6B/CRQYXhbZbiKNciCw1PIcyJBExtIii3bTs/ea+9wXLzWIlLfjbUzoZYjTTXmANKhwBU3lVxsY6bdD5VqfDQoQaAjzoMuwvCMRawqG8T0VSdQOnkB0qLD5UuZJAe4ZHWMusHkZpx7aYvMVQdJ22jl60nYm3nuKQp+6IMgbzoFH6n2oHTsejfYVzbl3j0mP2NeX7evKi+FwptYe3bO6rr6nU/mTQfEHxGgpcc7bYW9YKHEZbqkgkW4nWDry57Gq2LOHu4L7m/bum3LKZi4DlKlYO6wx/Kk/sx8MMRjLz3Lrdzh87S+7Nrsg2nzOg89q2Lg3YfAYW1kt2QzZSveXPG/iHIn5d+UUH5mZmcQFLbzHUzH1AP51+kex3F7l/h+FvW4e4UCNJiWtnK0nlsTtWLdm+Bp32Jwlww4OVXmCsHwPuJXMFBnYlaYuwvas8LvNhsUIsvcOYiPunJ+aP4CpExtEig1rFfaTq32ZTOmbO0ec+Gaou+OnKj2Cv8AEVZY+hINHcRgA8Nn9NAR61EcGi6lyT9KCthrdxU+9YM+0qCAfSTNRY7EpZtPccgBVLEnoBJrzH8WtoYJ08tT5AAVn/xT4kzYRplQxAC9defX0oELhV03cVmI1dy0n8MmZ8yJ084PKnXAYm3YvWrgUMFcKATzJChp5nM8yen0zvA3yq94Nxp+386I4XiIW3bUt4nYsZnQDaY8/ePag2bieN7km+ls3CDmcyBpzEEzSziO0a4x7osG5buIwOQ6gDTXXQT0q9Y4s17DNZuMZKSZIBZR/DciHGh1O8HXQwN7BcKy279wR97cGRidYA113yxrQXcFwbFYi8oB+7UKWJgKGyRqQJJ30FW+CfCXA2D3l8tiXnND6WwfK2urf4iR5U2Ye+qKqLou2br5+9d3LzWyDMqd+dBZw+ItKBbQKgAhVAAA8go0FU+M8LW/auWbgDW7ikHU6Tz/AHqa5at3h/C3Uf1rQvEJesnckcuf5czQKmGwGItFsPclwo8Fz+IDqf4o+u+xFXeFArIKmjgxguar840KmPEOmumbmPoTBkWktqAHB0AOu20yNdjIIPMQaATwzBMboZwQen8IOnpJ2H+KnLD29P5x/Oly3fbcDxNrEax189OVe3Lz/KHLN0U6e3MelBT7TdgeHYh1uR3F4NOa0NGP9q3EGeog+dIfxY7N4hMOLmTvLaEHOgJyjqwiV9Tp51q+DwwQZ3Mt+n+dW3xeVZbnoF3meXmKD8h4YDNb8yP1r9D8JtrCiRIA9qVO03w4t28cLlpIsOQ4VdkM+JBB0E6gcgY5V32o47dtTZsZe9PKJIETr+vp6igeTiCmaTIis67P3nt4m6rW5S9cJLdJqDgvaPHzla0p08TcgOsHb2pswF4XbHeAqAR7gjl9aBe4TYCYrIxjxFf5H30oriWxgabfdOgH4niep0BpZ4pxEvdzOOQBK+XPzpo7L4u1dUW3bU/K3X+R8qBj4GcRkANrDwTOjvof+XWmBb2KIPgt6DQh2E+UFTQ7B8JURD7CAY13neaNaINWn0oI7LCC7aczPKBr+9IGL7V2GuZtQWbmOXL8q+7XdrLvyJh7gs/iuRIby02XzO/6ql7jC3W0VFI/iFA4N2lwo8OYA+le3O0eGP4lkeVL2YmCosHrNWHwjRITDk89aBm4e2lE7bUDwDUVVqC6Go3hL4YmD0P13H1pdtvRLg7jMw8hHtQF7skxt1qnje+7t1GQFiAu/MRqes19cxZV8qqWJ5CNB1JOlVsZib4hiltQDoGZidOZKiPagzxeEYi5Ia2q5LpOcSDC8gJMnfXT0pst3cluQeUEUM47xa8j5e6JJO6RB5nRiD1qmMcXtm4DoRDKd1YHmPTnQUuLYklix9qL8A7I3EdXvMCsh4BJk7jSNOU+lAbFhr11EG7MB7cz7Ca0+89BUxjUvYnRqM4p9KCYhvFQNi4hVi2gAA8KqOgB2A5aV9dxMMgYgGYidzBOXTmBr9a4wVuAEWSRofLTn9PrHSqZxKtcZRJy5jnj5SRlAE7sYeCP8qDNfiZwB7WJGNw5y5zqdIObcEHQgywIPUedZvx7ENcvlnHigAjxctI8XiEbQZPma/SnFMML2HeyYm4AvIkBucEdJ/oVinxK7H/ZMTbt2B92UGUFvESNyZ0A5/WgffhHxS7cw1zDm6S9kju82s22Hh84G0chFM+KF4/MfpWfdi8K6LZxFr/iZBlHJwVBynyaCPUaaxWlYPHW79sOhjNup3BG4jkQaBeTDlrwHJdTSL8T8YGdUnRdQP3/AK/enDttxxOH29FL3bxIRR5bknkKznh3Dnx2MVXQsD/xCvlrEzrHlQMvC+xqXeBh7YLYjIXBykEw+fuwJ1nUA+e3KqWG7KjF4Rblhbi37KaBxby3CB4lldSD5wdq2rAYRbdtbaiFUARVC9gMPhRcvgd0AC9xlA8XPY6En0/WgyTsPcW89qyQTbuSVUkyh8QIB3UhgPojaGZZcPgrmDxf2V2z2zbZ7NwwGiQHtsBAJXMNdJB60K+FeBZ75xTLkXvHKT/7hLED00H1ps7QY0X8eotkFMPabvD/AGrpXKg6mFLEbjw+VB2mMIOVj4dlPSP6386PYO+HWN/6/OldiGBB+v8APr61b4FfIJUnn1/qaAneRrZkar/XTf0FWsPxEMIO20H+o9hXZWd9R5/pp+gqpf4XOq/1/XQR60H2O4WjeJSQeo3Hv+21U8NjzbbusQfA21wfkfIgASNj7VJbN20eZH8J/wAv2+tTYi2l9TAg8x/W9BPibRQhFVjm1zRM/Sp7FgWxJ38/58jQzhOOZD3D6FRKH+JRynqPyEVbFprjST4f635GgltMXObWBt1/zoZi8V3l3+wmw6nr+nX6xVviN8gC1b3Onp/I0MxmF7sRPr/of9NqAnxFxcw8jUp4p6xufpNZTc7OYw4y/iVZUtuYBzDPEDaVYAGOfQVpHDHJV1OqkR9dNef1/Oglq7BynnIjzGv7UCvhcc6MTiFDhPCz5Ye2D/6igkMp/jBI9KNYHDW1zIvyuQR0BI/Q6VQ7T2GRftVrV7Q8Sna5bPzIw56a+VVMPcu2MpRe+wlwKbcHx2w+oX+2BMDmIoOr3AmLQRuaNYTsgqpmUmd4/rY0wrhu8tKw+ZTDe3P3EGiuCQFKARwe3dAC5zA66/nRzG2yli6ygs+Ro67cqgwtqHMHQ0asJLDpQZ9gsSHvWmQ6qsMrLE5wQCRsVM8p1jrWZ9pg6sbTpkdGhgNvYjcc60qzZIuPBg2Ljp5G2Ccp8iumv9mvOJ9mVxqlixtXgxExKtzWR6Eag0GZ3eKm2cgSQBvU9rHDQkTPIE6VJx7h17AnLiU0b5bg1RvINyPkYNCExlqZDRPlQargHonbuUv8PvedEUv0BhLlS28RlYEcjQtb/nVnBI1xgBsCJP7UDR3oDwRDEc+foedfYnDloJIgbCJ3EVdvqCsESKHPg7kEpcBHIMDp7jf6UAPtQoCkswDact/KlFDmdmUxb/tbetMHaDhtz5rjKQNgJ/elUqWYg/KOQ2FA6djMMuR78aliqnyESQOUmfpRq89Buxl8NhcoPyXGB99f3oldagrYh6CYh/EaK4p9KB3n1oGPBcSYW2dQfHcILXDEa5TAI1+WfePIB7uMKHM75pPhAYZZEchryOhP1qPil64bvifQyCZgCZJG+p0CgCJK7715hcWFd0DS5+Xqc0iBpyjZoAifUDuHcshussMQMg0n2A1USY1nr5VkPxMwt5cXda+DlayIOhga5YkaePID0k7aVsGCxbI+RgznTYsAvqxJB9J9qyv4wWWGJ70AMGtsNw/4SGBjbKPF5RQaPw3BFcLhmNsIws2/CNBoMwAP4WRiYncE+ce8EsM2IdgpVTqwMQTyIGupG/mJ1mjvZC+tzBYc58/3SDMDvCjWiVrDqpJEedBlPxd4zYDW7GRXdfEWn5Dp4QAPEY3AOmnWo/hHwe731zFN4SQVKnmDqp/IkRyNVuKcNu8S407W/wDg4e4LW0qcmtyfVy2vkPbXsPhUsplSAF09uWtBOboVSen7UrfEa293CiyjFe8cKxG4WfEfXSPeiF7GI4ZBDANBUTLEgNA66EeQmagueMDvFZRlnLl+UDkSQfFHMn+dBDwXDC2lq2qDJkELGg5bn6e/rVnH4C1asN3VtUDMCYG8nf0NAm4ml7EoqM4toAEJnxtmGp5mI/U8qLYh3KhXWG0A6AKNT7sY+lADOhP+f9EV3w7DuXLrqq7xznp0PPyr3ErB1/z9jzrnhPaIsTaRfCpg6QwPPqCTv9B6AxpdETpt6f6D8zUDY48/p+2n/T9arJcCmQdDrtG/Py8yfQVPcbL4hqPpHlpsNvM0EsM/4P8APy8/TaqbqyNOx/rTTf0Gld3LzjyHT/If9P1qdbguCGGu0/sY5+VBDiE7xQVMOplTGxH6+YGkVPZvyufUBtHXodiPPX68vOt3bKZHpt/L9BpXYvZTOgDeFtok6A7R5GBzoPCFUsz6wNv4l9TVC5ezGAPzOnl9P8xV3F2xpJgA6DkZ/ce/5Cq/C7eabh+UEx5wd/QdfpuRQTXDltgHrEDl7ilzGuBfYxrmH5g/vR3EOWYH+taWuIvF26eQIPpANBLillHQjcEfUUF7M4xXsjDupz2GjfXQ6e0H3FHLmqqZ0ZR/XuIpbxmEZScVZ+dR41/jUaH/ABLE+k0Ghdm8QDcZBs40HRk5fSaZ7WEjNpvyrKuzXapM63HBQ27kMdxrprHkd/StgzSKAXfwwVljmaM2rcCo+6BgnlXzuRpyoFPjGFWxi9PlxCs391kgPHkwKn1BqrYvlXW3yy5p6eIBR9P0qr2/xbW8ZhTPh7q7I/xW598s19Yxga5cKsWAdAFKkFdMx1PzAgqdKAniLdrE2msXlDW2kEHyMAjoRuDWI8W7OmxfezlzFGgHqNwfcEVr928RmjflSv2jwDPiTdnRra7dQMv7UFq12ax1sS+HbroUY/RGJqbAW+8kBgIMHy8o60y2OPNcw5cMjLDQbsBwQd2WQIGp3GkaV3dwlq6wFxC10Jm+7mYUxKsDnjUeEyJjSgqYfh9sDXX1/lRuwqjKBsTFADhbi3Mtu5IiQl8G20eTxDHygVau8RNplF1GtidyJX2cSvtNA2XH8NUMJjfEVNc8PxSuCQQRPWaCcZxgsYhJ2caUE3bG+Ft770mta7rDm42jPsPKm+5aGIZVifOKTfiDfi8LI/AtAL4Jx67hnbIZDasp2Mc/L2p04d2psXoDnun6MfCfRv51muEXN61e+ymNaDSsVZMaUs4nEAMROxg0P4BicVb1R/uQdQ4ldN8uoIIGpggDnULX7l57lxbLspcwwEAjTUZoJHnQMicPTL3j3F8TsACSZbMoygKMxIKMNJn3iosFw66cVba5ktpBOXNqoAkkH5uexjU6gUtdqOJ5gqhjltsV3gE3VBkn+9MzyHrVrCcXtvddVtLdcO8FiygGbYQlpM+MMI1/QUD5gOGqzm41wm2FBCqSBpOszMSN9KVPiNwNr6rdtwFRGCgBdQ6lT4tzIJ586s4vtLlZ1LlCFEqfCWXbOpIAGsDXN1gVDc4th71p89xhdZZIFwuR0A8IUD8v1oDHwcf/APHWwHBylhHQzsfzps43jxZtO53CkjzIH57Vk3wi4gbF/E2CSVJDanYj08jT9i+K2r2JtYcugAOdlPPLso1GpP5A0E3YThYweCTOR3lw95dfTxFyTv01/Or2P4qgQlyMn4zuNSRGm40b6VV7T4gd0baXFRsuZRlkeDWCoOgOon10rLOPcQdAGvNaYqmX/iDVs5IRVWBABYGNNCKBw4Xxy3hgM1wXFZj4ZTMF66HKq6GQBMZag4zxw3FvOpzoIjNmQARKqVgs5zGCJI0OnRUw9/ClLZa4c0nwWwpdcp+YrAJLFTCjMSCCOQqrxztGLzxZV+9ggB18Rymc5GsECRMfKJ0MGgaexNstiUusSEtqYBK+In5oXkBmLSevlR+5iCcbdl1YREQVdY1ghjmbeYAgAg6SKVuyD3BOHJR3KZmVlzohZoXOAeeUNBjeNRNSdl8VaucTvlIBVMqAJlHW47A6hixjXWPQ0DXjsIXt+HePT6HkaW3x9rDpcvOYNyJUDUsoykRpEwDPImnnvAd+W8frQfjXCbVwHOoytowOoM/odTqNdaBX7J9onvd5mnIWlQdwTIOgMA6DTlrvTbh8SV2iPX9CeXV/pWYdkMO9k3laWtrdK6jxDLoH9CIkemxFP2EfQagg6g7z0Mc/0oCeafp57fsPzNeqCDp/L/QfnVfv/X8zr+hPnyrgXOp9I/YfiPntQE+9O23kTp/l6DWoMTBUqTuI8xPn+H2riywMfr0/mxqPGPAI20+vr9KCIY5LrW7N1oOQu8Egt3RSVBBmCWH+GfWusdj5hEEAaBAICgbSOUDlSZa4hN2xc2z23IJGwdswH0H6UetppJgA+ck+ZNASwzTE69T5/rFBOKRnvAiRMfUUd4dtv/l5+VAONEZmHNrir9SKDnhdz7hV/hke9tijflBqOyMl0z8pM/Uf61zwd/FiUiTbum4B1V9x7617fIYFVOoAKnqp1VvPUEeoNAvYnCi3jHQ6W79ttOU6Tp6A1vFi1CrBkACD1EaVkj4Dv7bXyutu28eTgZoHsD9RWl9k8Z3uDsPv4Mv/ACEr+1AYArhl511mqC7d6UCD8XDkTDYgCe6vQR1W4pVh+/tVDsmjlLWf5lQBwd5RSAT5lStHvihbAwDufmRlZR1IMZfUyRS72IxpureZvn7w5h/DmA8PtEe1ASxkqWX6e4n94qpB+fkNPpVri58bHaI19t/pQvD4gBFuFozLJHLxS370DXjuzlvEWnxNlsxurntiIUAwQrATmG4Ok++9fCWsXYQKMgCrI590Ry8wBy8t6C9jMYUa5hjiCo8IRQQVUEhnTLyYjKBqPmbypwJW1Bul7jraOfLOVwYmbU5SxjTSYkTE0ENrjS3cveozzbIIQZrZgjMecNuAC209KlXF2yoS22QFSJaRBB8Mo8Fv0086nW2jBTaQKrWyyuAAB/CMmhjWfaqhsHLabEauuYXMuisG0zHloAD6z6UHdjA2GTUrh8RBJ7o5A2XdgslXEQeftNL/AGlwGJxVi2bYF10YxAysYJB8LaHadD7VdOGsMiG0pNsloZdFXKY56qZ00GscoAM1p8WtvxX1BhgZBaPPMSDsJ1nfcRNBx8O+Kq4a3clbyaFHBDD2OooBiOEG/icRiLg8LMQg8hzppxOOs3VtrfXNdCZldCA5CxJQggrMjQEjUVB/szMgNi/CE7XUIZRzkyJM/wBkafWgTsJwhLZ0Omv5UStcI5uD5WxOY+oEkA9BqeUDWiD4RbDgh+9cxDEZUUEiSo1DNEwST6DcTY7EOTls2mCgwXlM7ZtGYtOZV6xqddDQBL1oCGxABAMDDIw1Ck/PkJAE65JmZnUVUxzY1yGXD2csQAWRYAJgANrEUQw/CRBXuhaUk2oCiSuuYkzIUkRM6kjSu7WBwjSTbuMZIJdmWcunhGbRdNP5zQZvxTGWLpxFq1aAVC9wyWlo+bX+KAdWPNoA1mO3jRauXSAoEEhWUQTBKgg8wQsaEgTyFLWMusLl6CRNyDBOuraGvsUfCPf9RQHL2ILJnuXFkoigoGlgPF4meCSBpCz02BpqsvaGFusl6wHCgsJBuHmAxYQDGmhbY71n3EGP2lhyDAAdANAB0EcqZWY/Yrmv4ifed/WgDdl+N/Z773WJ1B06mti+HNv7h8VdCs+JOYDeFWAF+oJrE+BIDdtSAZYzPPbfrW68c8FpgvhAQQBpGkaRQKHxH46qswtFnzOM2rZQQmgBDRzBK7HXWaqcRwiOqtavXGtZBnvOWzNrlMIlvwgH8ZYkAwec2OGWVfKGUMO6JggESwukmDzJAJ8wK64792lkW/ALjYfOF0D5lhswHzSIBnegtJw9EspcNqzmUi2C1xw7D5e8AKqTmiQSBoNJ0JDdpb/ElQZ7Vy3aByMbZDWyo+USTIER4iRPlpAywM/FVR/Ei3BCtqBIkwDoNQKe8TcIewgJCF3lQfCY202oF7AYkYXDMV1zqRmIAVcuheEBFyMwUa6xAy61U+H2MtpiQyrBKXSAWBMSg1AACz4j/pqq9oMU7X8UWdie9yyWJ0DNA15eVFvheP8Afz/8TfqKDSsZxth8qsSNonT3OseVL3Esdj7inIvdqNSzAQANTvp+VP8AaQaaDcUu9vD9yo5FjI5GA0T12FAtdmuJq+YvAa4Q8GRMgDT/AJRr+VMFq+1kyviX8STHrB0g9RSv2Dthu9tsAyZZyESvyMflOm4B9RRjCMcjeRYDyg6AdIoGjDYtLiC5bOZfKRtyI/Dr+Hc17fIPXz/kf2Wlzs4YxN8DQSTA65VM+skn3NMV0xbkbi3PuTv60FDHYt1tvlaCBoR/WhPU6/tDa45mwouuJIzKQdCSDAGvpE/yrrF7n+5PuTv60lduNPsyDRWuGVGx8XMbGgu4XF2cZiBZDBRaTwsAQC20r5ATr/a96J3OzeJB8F8x/eYfmP8AOq+PtKt1WVQD3a6gAHQ6ainThutlSd8pPuIg0Cxh+zeI54gjnoXJ/MwapJiMt17bNmKXtSdzGs+Rp5u7+wNZZxU/73iP/koGLg2IH+0LsHQ2QT6ya6xKGAyDxJJUD8SnV0/7h59KB9kj/vGJPOP2o5w/5V/vig74dxRbTjMfubsT5Tz9pIpw+FN0nBNbJk2rzJPspP5k1nnFQMtzycxTh8Df/BXf/l/7RQaC5ArxCIqK/v71XuMYP9cqBG7d8Q7/ABCWgZtYc5mH8dw/KvnlGp8yOlKXCuJPhsTiNIB7p2HKCign6/rV/hRnuydZknzJ1JPUzrQ7Hj/eMR/+o/5Np9KAv2n4lKOg+a8yImusOok+wLGpne1qkgtEAeQ0oPjP/H4McoP5KkfvVXj58annNAfx+AW7bBzNb71z3SuYYNZDEgaaTKmNIg86Yhx60EDW0zXURUdtc2gPhzmf7TQZ2PWueCCcNcB1AYQOQ8A2HKq3ZpQbOMkAwEInkfvNfXzoDi4u7cgMxRLloAMJDq7jWG1EAEQdYIPlPHEbqom/eYm0kDZruVzqco1Ctk98vlQXtFcJwd6STFyzEnb74DTpR3Bj7u0eZtJJ60Hbh72qgW1u2gQdS6swPhKRELM/NMyKjxWEt2rfeYm6SQndPvD5iNO6GjGdNjAJ8584rcK4RmUlWGWCDB+ZeYq3Ytj7RiDAlriSY3hFGvXSgFcS4gLFhjbtR3bBYYAAjqvluJ68jsZe4d8DcvNdjVWRl00UCQTPNp2jTKOsg+1rHNjBOndzH+JKtYLxYNkbVTg9VOoMFNxsdz9TQTcGy43hz/eFbtu6fEW2aQQh6A6adTQXHcQezjnshiiZlYrAMZkUlR0BYyPWr3wrsq1rEhlBBuKYIBErBBg8wQCD5Uv9v1A4jcIEEskn/wDmKBta5dKK3eIVzEtCmWDaqqidMswTzOumoqRQ1sAZAxiSQCBrtAJ00gRQHsPcJTBgkmWvTrvCkieusmr/AGSuM+EtMxLMc0kmSfG3M1B//9k="/>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Tree>
    <p:extLst>
      <p:ext uri="{BB962C8B-B14F-4D97-AF65-F5344CB8AC3E}">
        <p14:creationId xmlns:p14="http://schemas.microsoft.com/office/powerpoint/2010/main" val="19623541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827585" y="1275606"/>
            <a:ext cx="6984777" cy="2308324"/>
          </a:xfrm>
          <a:prstGeom prst="rect">
            <a:avLst/>
          </a:prstGeom>
          <a:noFill/>
        </p:spPr>
        <p:txBody>
          <a:bodyPr wrap="square" rtlCol="0">
            <a:spAutoFit/>
          </a:bodyPr>
          <a:lstStyle/>
          <a:p>
            <a:r>
              <a:rPr lang="es-ES" sz="3600" dirty="0" smtClean="0">
                <a:solidFill>
                  <a:srgbClr val="FFFFFF"/>
                </a:solidFill>
              </a:rPr>
              <a:t>MECANISMOS DE ACCIÓN</a:t>
            </a:r>
          </a:p>
          <a:p>
            <a:endParaRPr lang="es-ES" sz="3600" dirty="0">
              <a:solidFill>
                <a:srgbClr val="FFFFFF"/>
              </a:solidFill>
            </a:endParaRPr>
          </a:p>
          <a:p>
            <a:endParaRPr lang="es-ES" sz="3600" dirty="0" smtClean="0">
              <a:solidFill>
                <a:srgbClr val="FFFFFF"/>
              </a:solidFill>
            </a:endParaRPr>
          </a:p>
          <a:p>
            <a:r>
              <a:rPr lang="es-ES" sz="3600" dirty="0" smtClean="0">
                <a:solidFill>
                  <a:srgbClr val="FFFFFF"/>
                </a:solidFill>
              </a:rPr>
              <a:t>CÓMO SE LLEGA AL DAÑO ?</a:t>
            </a:r>
            <a:endParaRPr lang="es-ES" sz="3600" dirty="0">
              <a:solidFill>
                <a:srgbClr val="FFFFFF"/>
              </a:solidFill>
            </a:endParaRPr>
          </a:p>
        </p:txBody>
      </p:sp>
    </p:spTree>
    <p:extLst>
      <p:ext uri="{BB962C8B-B14F-4D97-AF65-F5344CB8AC3E}">
        <p14:creationId xmlns:p14="http://schemas.microsoft.com/office/powerpoint/2010/main" val="25584646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07504" y="0"/>
            <a:ext cx="9032064"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539554" y="34564"/>
            <a:ext cx="8457966"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Material </a:t>
            </a:r>
            <a:r>
              <a:rPr lang="es-ES" sz="2400" b="1" dirty="0" err="1" smtClean="0">
                <a:latin typeface="Playfair Display" charset="0"/>
              </a:rPr>
              <a:t>Particulado</a:t>
            </a:r>
            <a:r>
              <a:rPr lang="es-ES" sz="2400" b="1" dirty="0" smtClean="0">
                <a:latin typeface="Playfair Display" charset="0"/>
              </a:rPr>
              <a:t> PM10 y PM2.5</a:t>
            </a:r>
          </a:p>
          <a:p>
            <a:pPr algn="just"/>
            <a:endParaRPr lang="es-ES" sz="2300" dirty="0">
              <a:latin typeface="Playfair Display" charset="0"/>
            </a:endParaRPr>
          </a:p>
        </p:txBody>
      </p:sp>
      <p:pic>
        <p:nvPicPr>
          <p:cNvPr id="1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 y="611877"/>
            <a:ext cx="8873010" cy="391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023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07504" y="0"/>
            <a:ext cx="9032064"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539554" y="34564"/>
            <a:ext cx="8457966"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Material </a:t>
            </a:r>
            <a:r>
              <a:rPr lang="es-ES" sz="2400" b="1" dirty="0" err="1" smtClean="0">
                <a:latin typeface="Playfair Display" charset="0"/>
              </a:rPr>
              <a:t>Particulado</a:t>
            </a:r>
            <a:r>
              <a:rPr lang="es-ES" sz="2400" b="1" dirty="0" smtClean="0">
                <a:latin typeface="Playfair Display" charset="0"/>
              </a:rPr>
              <a:t> PM10 y PM2.5</a:t>
            </a:r>
          </a:p>
          <a:p>
            <a:pPr algn="just"/>
            <a:endParaRPr lang="es-ES" sz="2300" dirty="0">
              <a:latin typeface="Playfair Display" charset="0"/>
            </a:endParaRPr>
          </a:p>
        </p:txBody>
      </p:sp>
      <p:pic>
        <p:nvPicPr>
          <p:cNvPr id="9" name="Picture 2" descr="Imagen relacionad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9762" y="537148"/>
            <a:ext cx="6950631" cy="455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020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07504" y="0"/>
            <a:ext cx="9032064"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539554" y="34564"/>
            <a:ext cx="8457966"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Por acción directa del Material </a:t>
            </a:r>
            <a:r>
              <a:rPr lang="es-ES" sz="2400" b="1" dirty="0" err="1" smtClean="0">
                <a:latin typeface="Playfair Display" charset="0"/>
              </a:rPr>
              <a:t>Particulado</a:t>
            </a:r>
            <a:r>
              <a:rPr lang="es-ES" sz="2400" b="1" dirty="0" smtClean="0">
                <a:latin typeface="Playfair Display" charset="0"/>
              </a:rPr>
              <a:t> PM10 y PM2.5</a:t>
            </a:r>
          </a:p>
          <a:p>
            <a:pPr algn="just"/>
            <a:endParaRPr lang="es-ES" sz="2300" dirty="0">
              <a:latin typeface="Playfair Display" charset="0"/>
            </a:endParaRPr>
          </a:p>
        </p:txBody>
      </p:sp>
      <p:pic>
        <p:nvPicPr>
          <p:cNvPr id="10" name="Picture 4" descr="Imagen relacionada"/>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9513" y="555527"/>
            <a:ext cx="8640960" cy="43204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6406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 y="0"/>
            <a:ext cx="5436095" cy="5143500"/>
          </a:xfrm>
          <a:prstGeom prst="rect">
            <a:avLst/>
          </a:prstGeom>
        </p:spPr>
      </p:pic>
      <p:sp>
        <p:nvSpPr>
          <p:cNvPr id="4" name="3 Rectángulo"/>
          <p:cNvSpPr/>
          <p:nvPr/>
        </p:nvSpPr>
        <p:spPr>
          <a:xfrm>
            <a:off x="4567568" y="0"/>
            <a:ext cx="4572000"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Aft>
                <a:spcPts val="600"/>
              </a:spcAft>
            </a:pPr>
            <a:r>
              <a:rPr lang="es-ES" sz="2800" b="1" dirty="0">
                <a:solidFill>
                  <a:schemeClr val="tx1"/>
                </a:solidFill>
                <a:latin typeface="Playfair Display" charset="0"/>
              </a:rPr>
              <a:t>Por inducción de cambios </a:t>
            </a:r>
            <a:r>
              <a:rPr lang="es-ES" sz="2800" b="1" dirty="0" err="1">
                <a:solidFill>
                  <a:schemeClr val="tx1"/>
                </a:solidFill>
                <a:latin typeface="Playfair Display" charset="0"/>
              </a:rPr>
              <a:t>epigenéticos</a:t>
            </a:r>
            <a:r>
              <a:rPr lang="mr-IN" sz="2800" b="1" dirty="0">
                <a:solidFill>
                  <a:schemeClr val="tx1"/>
                </a:solidFill>
                <a:latin typeface="Playfair Display" charset="0"/>
              </a:rPr>
              <a:t>…</a:t>
            </a:r>
            <a:endParaRPr lang="es-ES" sz="2800" dirty="0">
              <a:solidFill>
                <a:schemeClr val="tx1"/>
              </a:solidFill>
              <a:latin typeface="Playfair Display" charset="0"/>
            </a:endParaRPr>
          </a:p>
          <a:p>
            <a:pPr algn="just">
              <a:lnSpc>
                <a:spcPct val="120000"/>
              </a:lnSpc>
              <a:spcAft>
                <a:spcPts val="600"/>
              </a:spcAft>
            </a:pPr>
            <a:r>
              <a:rPr lang="es-MX" sz="1800" dirty="0">
                <a:solidFill>
                  <a:srgbClr val="000000"/>
                </a:solidFill>
                <a:latin typeface="Playfair Display" charset="0"/>
              </a:rPr>
              <a:t>El genoma es donde todos tenemos los genes (nuestro ADN), que heredamos de nuestros padres. Los genes contienen información que le dicen al cuerpo, cómo desarrollarse y cómo funcionar. Sin embargo nuestros genes no actúan solos, necesitan instrucciones para seguir. Y esas instrucciones son alteradas por la contaminación, </a:t>
            </a:r>
            <a:r>
              <a:rPr lang="es-MX" sz="1800" dirty="0" smtClean="0">
                <a:solidFill>
                  <a:srgbClr val="000000"/>
                </a:solidFill>
                <a:latin typeface="Playfair Display" charset="0"/>
              </a:rPr>
              <a:t>y pueden llegar a ser irreversibles </a:t>
            </a:r>
            <a:r>
              <a:rPr lang="es-MX" sz="1800" dirty="0">
                <a:solidFill>
                  <a:srgbClr val="000000"/>
                </a:solidFill>
                <a:latin typeface="Playfair Display" charset="0"/>
              </a:rPr>
              <a:t>y </a:t>
            </a:r>
            <a:r>
              <a:rPr lang="es-MX" sz="1800" dirty="0" smtClean="0">
                <a:solidFill>
                  <a:srgbClr val="000000"/>
                </a:solidFill>
                <a:latin typeface="Playfair Display" charset="0"/>
              </a:rPr>
              <a:t>heredables.</a:t>
            </a:r>
            <a:endParaRPr lang="es-ES" sz="1800" dirty="0">
              <a:solidFill>
                <a:srgbClr val="000000"/>
              </a:solidFill>
              <a:latin typeface="Playfair Display" charset="0"/>
            </a:endParaRPr>
          </a:p>
        </p:txBody>
      </p:sp>
    </p:spTree>
    <p:extLst>
      <p:ext uri="{BB962C8B-B14F-4D97-AF65-F5344CB8AC3E}">
        <p14:creationId xmlns:p14="http://schemas.microsoft.com/office/powerpoint/2010/main" val="10288773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ítulo 1"/>
          <p:cNvSpPr txBox="1">
            <a:spLocks/>
          </p:cNvSpPr>
          <p:nvPr/>
        </p:nvSpPr>
        <p:spPr>
          <a:xfrm>
            <a:off x="-73024" y="0"/>
            <a:ext cx="9217024" cy="5164038"/>
          </a:xfrm>
          <a:prstGeom prst="rect">
            <a:avLst/>
          </a:prstGeom>
          <a:solidFill>
            <a:schemeClr val="tx1">
              <a:alpha val="6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lgn="ctr">
              <a:buFont typeface="+mj-lt"/>
              <a:buAutoNum type="arabicPeriod"/>
            </a:pPr>
            <a:endParaRPr lang="es-ES_tradnl" sz="2000" dirty="0">
              <a:latin typeface="Playfair Display" charset="0"/>
            </a:endParaRPr>
          </a:p>
        </p:txBody>
      </p:sp>
      <p:sp>
        <p:nvSpPr>
          <p:cNvPr id="5" name="Título 1"/>
          <p:cNvSpPr txBox="1">
            <a:spLocks/>
          </p:cNvSpPr>
          <p:nvPr/>
        </p:nvSpPr>
        <p:spPr>
          <a:xfrm>
            <a:off x="251520" y="360040"/>
            <a:ext cx="8568953" cy="5164038"/>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3200" b="1" dirty="0" smtClean="0">
                <a:solidFill>
                  <a:schemeClr val="bg1"/>
                </a:solidFill>
                <a:latin typeface="Playfair Display" charset="0"/>
              </a:rPr>
              <a:t>Quiénes somos …?</a:t>
            </a:r>
          </a:p>
          <a:p>
            <a:pPr algn="just"/>
            <a:endParaRPr lang="es-ES_tradnl" sz="2000" b="1" dirty="0" smtClean="0">
              <a:solidFill>
                <a:schemeClr val="bg1"/>
              </a:solidFill>
              <a:latin typeface="Playfair Display" charset="0"/>
            </a:endParaRPr>
          </a:p>
          <a:p>
            <a:pPr marL="457200" indent="-457200" algn="just">
              <a:spcAft>
                <a:spcPts val="600"/>
              </a:spcAft>
              <a:buClr>
                <a:schemeClr val="bg1"/>
              </a:buClr>
              <a:buFont typeface="Arial" charset="0"/>
              <a:buChar char="•"/>
            </a:pPr>
            <a:r>
              <a:rPr lang="es-MX" sz="1800" dirty="0" smtClean="0">
                <a:solidFill>
                  <a:schemeClr val="bg1"/>
                </a:solidFill>
                <a:latin typeface="Playfair Display" charset="0"/>
              </a:rPr>
              <a:t>El Departamento de Derechos Humanos, Medio Ambiente y Biodiversidad está compuesto por profesionales médicos (miembros titulares) y no m</a:t>
            </a:r>
            <a:r>
              <a:rPr lang="es-ES" sz="1800" dirty="0" err="1" smtClean="0">
                <a:solidFill>
                  <a:schemeClr val="bg1"/>
                </a:solidFill>
                <a:latin typeface="Playfair Display" charset="0"/>
              </a:rPr>
              <a:t>édicos</a:t>
            </a:r>
            <a:r>
              <a:rPr lang="es-ES" sz="1800" dirty="0">
                <a:solidFill>
                  <a:schemeClr val="bg1"/>
                </a:solidFill>
                <a:latin typeface="Playfair Display" charset="0"/>
              </a:rPr>
              <a:t> </a:t>
            </a:r>
            <a:r>
              <a:rPr lang="es-ES" sz="1800" dirty="0" smtClean="0">
                <a:solidFill>
                  <a:schemeClr val="bg1"/>
                </a:solidFill>
                <a:latin typeface="Playfair Display" charset="0"/>
              </a:rPr>
              <a:t>(miembros adjuntos).</a:t>
            </a:r>
          </a:p>
          <a:p>
            <a:pPr marL="457200" indent="-457200" algn="just">
              <a:spcAft>
                <a:spcPts val="600"/>
              </a:spcAft>
              <a:buClr>
                <a:schemeClr val="bg1"/>
              </a:buClr>
              <a:buFont typeface="Arial" charset="0"/>
              <a:buChar char="•"/>
            </a:pPr>
            <a:r>
              <a:rPr lang="es-ES" sz="1800" dirty="0" smtClean="0">
                <a:solidFill>
                  <a:schemeClr val="bg1"/>
                </a:solidFill>
                <a:latin typeface="Playfair Display" charset="0"/>
              </a:rPr>
              <a:t>Somos</a:t>
            </a:r>
            <a:r>
              <a:rPr lang="es-MX" sz="1800" dirty="0" smtClean="0">
                <a:solidFill>
                  <a:schemeClr val="bg1"/>
                </a:solidFill>
                <a:latin typeface="Playfair Display" charset="0"/>
              </a:rPr>
              <a:t> un grupo heterogéneo, ideológicamente transversal, provenientes de la Universidad de Chile, Universidad de Valparaíso, Universidad de la Frontera, Universidad Católica de Chile.</a:t>
            </a:r>
          </a:p>
          <a:p>
            <a:pPr marL="457200" indent="-457200" algn="just">
              <a:spcAft>
                <a:spcPts val="600"/>
              </a:spcAft>
              <a:buClr>
                <a:schemeClr val="bg1"/>
              </a:buClr>
              <a:buFont typeface="Arial" charset="0"/>
              <a:buChar char="•"/>
            </a:pPr>
            <a:r>
              <a:rPr lang="es-MX" sz="1800" dirty="0" smtClean="0">
                <a:solidFill>
                  <a:schemeClr val="bg1"/>
                </a:solidFill>
                <a:latin typeface="Playfair Display" charset="0"/>
              </a:rPr>
              <a:t>Trabajamos </a:t>
            </a:r>
            <a:r>
              <a:rPr lang="es-MX" sz="1800" dirty="0">
                <a:solidFill>
                  <a:schemeClr val="bg1"/>
                </a:solidFill>
                <a:latin typeface="Playfair Display" charset="0"/>
              </a:rPr>
              <a:t>en el mundo público, </a:t>
            </a:r>
            <a:r>
              <a:rPr lang="es-MX" sz="1800" dirty="0" smtClean="0">
                <a:solidFill>
                  <a:schemeClr val="bg1"/>
                </a:solidFill>
                <a:latin typeface="Playfair Display" charset="0"/>
              </a:rPr>
              <a:t>privado e incluso en </a:t>
            </a:r>
            <a:r>
              <a:rPr lang="es-MX" sz="1800" dirty="0">
                <a:solidFill>
                  <a:schemeClr val="bg1"/>
                </a:solidFill>
                <a:latin typeface="Playfair Display" charset="0"/>
              </a:rPr>
              <a:t>hospitales de las </a:t>
            </a:r>
            <a:r>
              <a:rPr lang="es-MX" sz="1800" dirty="0" smtClean="0">
                <a:solidFill>
                  <a:schemeClr val="bg1"/>
                </a:solidFill>
                <a:latin typeface="Playfair Display" charset="0"/>
              </a:rPr>
              <a:t>FFAA.</a:t>
            </a:r>
          </a:p>
          <a:p>
            <a:pPr marL="457200" indent="-457200" algn="just">
              <a:spcAft>
                <a:spcPts val="600"/>
              </a:spcAft>
              <a:buClr>
                <a:schemeClr val="bg1"/>
              </a:buClr>
              <a:buFont typeface="Arial" charset="0"/>
              <a:buChar char="•"/>
            </a:pPr>
            <a:r>
              <a:rPr lang="es-MX" sz="1800" dirty="0">
                <a:solidFill>
                  <a:schemeClr val="bg1"/>
                </a:solidFill>
                <a:latin typeface="Playfair Display" charset="0"/>
              </a:rPr>
              <a:t>Nos convoca el imperativo ético de velar por la salud entendida como el </a:t>
            </a:r>
            <a:r>
              <a:rPr lang="es-MX" sz="1800" b="1" dirty="0">
                <a:solidFill>
                  <a:schemeClr val="bg1"/>
                </a:solidFill>
                <a:latin typeface="Playfair Display" charset="0"/>
              </a:rPr>
              <a:t>completo bienestar físico, mental y social </a:t>
            </a:r>
            <a:r>
              <a:rPr lang="es-MX" sz="1800" dirty="0">
                <a:solidFill>
                  <a:schemeClr val="bg1"/>
                </a:solidFill>
                <a:latin typeface="Playfair Display" charset="0"/>
              </a:rPr>
              <a:t>de los habitantes de nuestra regi</a:t>
            </a:r>
            <a:r>
              <a:rPr lang="es-ES" sz="1800" dirty="0" err="1">
                <a:solidFill>
                  <a:schemeClr val="bg1"/>
                </a:solidFill>
                <a:latin typeface="Playfair Display" charset="0"/>
              </a:rPr>
              <a:t>ón</a:t>
            </a:r>
            <a:r>
              <a:rPr lang="es-ES_tradnl" sz="1800" dirty="0">
                <a:solidFill>
                  <a:schemeClr val="bg1"/>
                </a:solidFill>
                <a:latin typeface="Playfair Display" charset="0"/>
              </a:rPr>
              <a:t>, como lo define la OMS.</a:t>
            </a:r>
          </a:p>
          <a:p>
            <a:pPr algn="just">
              <a:spcAft>
                <a:spcPts val="600"/>
              </a:spcAft>
              <a:buClr>
                <a:schemeClr val="bg1"/>
              </a:buClr>
            </a:pPr>
            <a:endParaRPr lang="es-MX" sz="2400" dirty="0" smtClean="0">
              <a:solidFill>
                <a:schemeClr val="bg1"/>
              </a:solidFill>
              <a:latin typeface="Playfair Display" charset="0"/>
            </a:endParaRPr>
          </a:p>
          <a:p>
            <a:pPr algn="just">
              <a:spcAft>
                <a:spcPts val="600"/>
              </a:spcAft>
              <a:buClr>
                <a:schemeClr val="bg1"/>
              </a:buClr>
            </a:pPr>
            <a:endParaRPr lang="es-MX" sz="2000" dirty="0">
              <a:solidFill>
                <a:schemeClr val="bg1"/>
              </a:solidFill>
              <a:latin typeface="Playfair Display" charset="0"/>
            </a:endParaRPr>
          </a:p>
          <a:p>
            <a:pPr marL="457200" indent="-457200" algn="ctr">
              <a:buFont typeface="Arial" charset="0"/>
              <a:buChar char="•"/>
            </a:pPr>
            <a:endParaRPr lang="es-ES_tradnl" sz="2000" dirty="0">
              <a:latin typeface="Playfair Display" charset="0"/>
            </a:endParaRPr>
          </a:p>
        </p:txBody>
      </p:sp>
    </p:spTree>
    <p:extLst>
      <p:ext uri="{BB962C8B-B14F-4D97-AF65-F5344CB8AC3E}">
        <p14:creationId xmlns:p14="http://schemas.microsoft.com/office/powerpoint/2010/main" val="5722061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3275856" y="0"/>
            <a:ext cx="5863712" cy="51435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ES_tradnl" dirty="0"/>
          </a:p>
        </p:txBody>
      </p:sp>
      <p:sp>
        <p:nvSpPr>
          <p:cNvPr id="5" name="Subtítulo 2"/>
          <p:cNvSpPr txBox="1">
            <a:spLocks/>
          </p:cNvSpPr>
          <p:nvPr/>
        </p:nvSpPr>
        <p:spPr>
          <a:xfrm>
            <a:off x="4641544" y="34564"/>
            <a:ext cx="4355977"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 sz="1800" dirty="0" smtClean="0">
              <a:latin typeface="Playfair Display" charset="0"/>
            </a:endParaRPr>
          </a:p>
        </p:txBody>
      </p:sp>
      <p:pic>
        <p:nvPicPr>
          <p:cNvPr id="7" name="Picture 6" descr="https://academiadecreativitate.files.wordpress.com/2014/04/material-gene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35301"/>
            <a:ext cx="3346297" cy="5164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491880" y="267494"/>
            <a:ext cx="5328592" cy="4708982"/>
          </a:xfrm>
          <a:prstGeom prst="rect">
            <a:avLst/>
          </a:prstGeom>
          <a:noFill/>
        </p:spPr>
        <p:txBody>
          <a:bodyPr wrap="square" rtlCol="0">
            <a:spAutoFit/>
          </a:bodyPr>
          <a:lstStyle/>
          <a:p>
            <a:pPr algn="just"/>
            <a:r>
              <a:rPr lang="es-ES_tradnl" sz="2400" dirty="0"/>
              <a:t>Enfermedades causadas por </a:t>
            </a:r>
            <a:r>
              <a:rPr lang="es-ES_tradnl" sz="2400" dirty="0" err="1" smtClean="0"/>
              <a:t>hipermetilación</a:t>
            </a:r>
            <a:r>
              <a:rPr lang="es-ES_tradnl" sz="2400" dirty="0" smtClean="0"/>
              <a:t>, </a:t>
            </a:r>
            <a:r>
              <a:rPr lang="es-ES_tradnl" sz="2400" dirty="0" err="1" smtClean="0"/>
              <a:t>hipometilación</a:t>
            </a:r>
            <a:r>
              <a:rPr lang="es-ES_tradnl" sz="2400" dirty="0" smtClean="0"/>
              <a:t> o </a:t>
            </a:r>
            <a:r>
              <a:rPr lang="es-ES_tradnl" sz="2400" dirty="0" err="1" smtClean="0"/>
              <a:t>desmetilación</a:t>
            </a:r>
            <a:r>
              <a:rPr lang="es-ES_tradnl" sz="2400" dirty="0" smtClean="0"/>
              <a:t> </a:t>
            </a:r>
            <a:r>
              <a:rPr lang="es-ES_tradnl" sz="2400" dirty="0" err="1"/>
              <a:t>cromosomal</a:t>
            </a:r>
            <a:r>
              <a:rPr lang="es-ES_tradnl" sz="2400" dirty="0"/>
              <a:t> reversible o </a:t>
            </a:r>
            <a:r>
              <a:rPr lang="es-ES_tradnl" sz="2400" dirty="0" smtClean="0"/>
              <a:t>irreversible (heredable): </a:t>
            </a:r>
          </a:p>
          <a:p>
            <a:pPr algn="just"/>
            <a:endParaRPr lang="es-ES_tradnl" sz="2400" dirty="0"/>
          </a:p>
          <a:p>
            <a:pPr marL="285750" indent="-285750" algn="just">
              <a:buFont typeface="Wingdings" charset="2"/>
              <a:buChar char="v"/>
            </a:pPr>
            <a:r>
              <a:rPr lang="es-ES_tradnl" sz="1800" dirty="0" smtClean="0"/>
              <a:t>Cáncer </a:t>
            </a:r>
            <a:r>
              <a:rPr lang="es-ES_tradnl" sz="1800" dirty="0"/>
              <a:t>de </a:t>
            </a:r>
            <a:r>
              <a:rPr lang="es-ES_tradnl" sz="1800" dirty="0" smtClean="0"/>
              <a:t>Colon, Hígado, Tiroides</a:t>
            </a:r>
            <a:endParaRPr lang="es-ES_tradnl" sz="1800" dirty="0"/>
          </a:p>
          <a:p>
            <a:pPr marL="285750" indent="-285750" algn="just">
              <a:buFont typeface="Wingdings" charset="2"/>
              <a:buChar char="v"/>
            </a:pPr>
            <a:r>
              <a:rPr lang="es-ES_tradnl" sz="1800" dirty="0" smtClean="0"/>
              <a:t>Asma Bronquial</a:t>
            </a:r>
            <a:endParaRPr lang="es-ES_tradnl" sz="1800" dirty="0"/>
          </a:p>
          <a:p>
            <a:pPr marL="285750" indent="-285750" algn="just">
              <a:buFont typeface="Wingdings" charset="2"/>
              <a:buChar char="v"/>
            </a:pPr>
            <a:r>
              <a:rPr lang="es-ES_tradnl" sz="1800" dirty="0"/>
              <a:t>Disrupciones </a:t>
            </a:r>
            <a:r>
              <a:rPr lang="es-ES_tradnl" sz="1800" dirty="0" smtClean="0"/>
              <a:t>endocrinas: </a:t>
            </a:r>
            <a:r>
              <a:rPr lang="es-ES_tradnl" sz="1800" dirty="0"/>
              <a:t>Diabetes </a:t>
            </a:r>
            <a:r>
              <a:rPr lang="es-ES_tradnl" sz="1800" dirty="0" smtClean="0"/>
              <a:t>Mellitus, Hipo e Hiper</a:t>
            </a:r>
            <a:r>
              <a:rPr lang="es-ES_tradnl" sz="1800" dirty="0"/>
              <a:t>t</a:t>
            </a:r>
            <a:r>
              <a:rPr lang="es-ES_tradnl" sz="1800" dirty="0" smtClean="0"/>
              <a:t>iroidismo</a:t>
            </a:r>
          </a:p>
          <a:p>
            <a:pPr marL="285750" indent="-285750" algn="just">
              <a:buFont typeface="Wingdings" charset="2"/>
              <a:buChar char="v"/>
            </a:pPr>
            <a:r>
              <a:rPr lang="es-ES_tradnl" sz="1800" dirty="0" smtClean="0"/>
              <a:t>Enfermedades Autoinmunes (Lupus, Esclerodermia, Artritis </a:t>
            </a:r>
            <a:r>
              <a:rPr lang="es-ES_tradnl" sz="1800" dirty="0" err="1" smtClean="0"/>
              <a:t>Reumatoidea</a:t>
            </a:r>
            <a:r>
              <a:rPr lang="es-ES_tradnl" sz="1800" dirty="0" smtClean="0"/>
              <a:t>, etc.</a:t>
            </a:r>
          </a:p>
          <a:p>
            <a:pPr marL="285750" indent="-285750" algn="just">
              <a:buFont typeface="Wingdings" charset="2"/>
              <a:buChar char="v"/>
            </a:pPr>
            <a:r>
              <a:rPr lang="es-ES_tradnl" sz="1800" dirty="0" smtClean="0"/>
              <a:t>Envejecimiento prematuro</a:t>
            </a:r>
          </a:p>
          <a:p>
            <a:pPr marL="285750" indent="-285750" algn="just">
              <a:buFont typeface="Wingdings" charset="2"/>
              <a:buChar char="v"/>
            </a:pPr>
            <a:r>
              <a:rPr lang="es-ES_tradnl" sz="1800" dirty="0" smtClean="0"/>
              <a:t>Enfermedades Neurológicas: </a:t>
            </a:r>
            <a:r>
              <a:rPr lang="es-ES_tradnl" sz="1800" dirty="0" err="1" smtClean="0"/>
              <a:t>Rhett</a:t>
            </a:r>
            <a:r>
              <a:rPr lang="es-ES_tradnl" sz="1800" dirty="0" smtClean="0"/>
              <a:t>, </a:t>
            </a:r>
            <a:r>
              <a:rPr lang="es-ES_tradnl" sz="1800" dirty="0" err="1" smtClean="0"/>
              <a:t>Epi</a:t>
            </a:r>
            <a:r>
              <a:rPr lang="es-ES_tradnl" sz="1800" dirty="0" smtClean="0"/>
              <a:t>, Alzheimer</a:t>
            </a:r>
          </a:p>
          <a:p>
            <a:pPr marL="285750" indent="-285750" algn="just">
              <a:buFont typeface="Wingdings" charset="2"/>
              <a:buChar char="v"/>
            </a:pPr>
            <a:endParaRPr lang="es-ES_tradnl" sz="1800" dirty="0"/>
          </a:p>
        </p:txBody>
      </p:sp>
    </p:spTree>
    <p:extLst>
      <p:ext uri="{BB962C8B-B14F-4D97-AF65-F5344CB8AC3E}">
        <p14:creationId xmlns:p14="http://schemas.microsoft.com/office/powerpoint/2010/main" val="1862781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4567568" y="0"/>
            <a:ext cx="4572000"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4644008" y="158042"/>
            <a:ext cx="4355977" cy="4985458"/>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¿Cómo afecta el ambiente a nuestra salud?</a:t>
            </a:r>
          </a:p>
          <a:p>
            <a:pPr algn="just"/>
            <a:endParaRPr lang="es-ES" sz="2300" dirty="0">
              <a:latin typeface="Playfair Display" charset="0"/>
            </a:endParaRPr>
          </a:p>
          <a:p>
            <a:pPr marL="285750" indent="-285750" algn="just">
              <a:spcAft>
                <a:spcPts val="600"/>
              </a:spcAft>
              <a:buFont typeface="Wingdings" pitchFamily="2" charset="2"/>
              <a:buChar char="Ø"/>
            </a:pPr>
            <a:r>
              <a:rPr lang="es-ES" sz="1800" dirty="0" smtClean="0">
                <a:latin typeface="Playfair Display" charset="0"/>
              </a:rPr>
              <a:t>Calidad del aire que respiramos.</a:t>
            </a:r>
          </a:p>
          <a:p>
            <a:pPr marL="285750" indent="-285750" algn="just">
              <a:spcAft>
                <a:spcPts val="600"/>
              </a:spcAft>
              <a:buFont typeface="Wingdings" pitchFamily="2" charset="2"/>
              <a:buChar char="Ø"/>
            </a:pPr>
            <a:r>
              <a:rPr lang="es-ES" sz="1800" dirty="0" smtClean="0">
                <a:latin typeface="Playfair Display" charset="0"/>
              </a:rPr>
              <a:t>Calidad del agua que ingerimos.</a:t>
            </a:r>
          </a:p>
          <a:p>
            <a:pPr marL="285750" indent="-285750" algn="just">
              <a:spcAft>
                <a:spcPts val="600"/>
              </a:spcAft>
              <a:buFont typeface="Wingdings" pitchFamily="2" charset="2"/>
              <a:buChar char="Ø"/>
            </a:pPr>
            <a:r>
              <a:rPr lang="es-ES" sz="1800" dirty="0" smtClean="0">
                <a:latin typeface="Playfair Display" charset="0"/>
              </a:rPr>
              <a:t>Calidad del suelo sobre el que nos movemos y sobre el que los niños juegan.</a:t>
            </a:r>
          </a:p>
          <a:p>
            <a:pPr marL="285750" indent="-285750" algn="just">
              <a:spcAft>
                <a:spcPts val="600"/>
              </a:spcAft>
              <a:buFont typeface="Wingdings" pitchFamily="2" charset="2"/>
              <a:buChar char="Ø"/>
            </a:pPr>
            <a:r>
              <a:rPr lang="es-ES" sz="1800" dirty="0" smtClean="0">
                <a:latin typeface="Playfair Display" charset="0"/>
              </a:rPr>
              <a:t>Los alimentos que están a nuestra disposición en nuestro vecindario.</a:t>
            </a:r>
          </a:p>
          <a:p>
            <a:pPr marL="285750" indent="-285750" algn="just">
              <a:spcAft>
                <a:spcPts val="600"/>
              </a:spcAft>
              <a:buFont typeface="Wingdings" pitchFamily="2" charset="2"/>
              <a:buChar char="Ø"/>
            </a:pPr>
            <a:r>
              <a:rPr lang="es-ES" sz="1800" dirty="0" smtClean="0">
                <a:latin typeface="Playfair Display" charset="0"/>
              </a:rPr>
              <a:t>La temperatura ambiental y el stress</a:t>
            </a:r>
            <a:r>
              <a:rPr lang="mr-IN" sz="1800" dirty="0" smtClean="0">
                <a:latin typeface="Playfair Display" charset="0"/>
              </a:rPr>
              <a:t>…</a:t>
            </a:r>
            <a:endParaRPr lang="es-ES" sz="1800" dirty="0" smtClean="0">
              <a:latin typeface="Playfair Display" charset="0"/>
            </a:endParaRPr>
          </a:p>
          <a:p>
            <a:pPr algn="just">
              <a:spcAft>
                <a:spcPts val="600"/>
              </a:spcAft>
            </a:pPr>
            <a:r>
              <a:rPr lang="es-ES" sz="1800" dirty="0" smtClean="0">
                <a:latin typeface="Playfair Display" charset="0"/>
              </a:rPr>
              <a:t>En resumen:</a:t>
            </a:r>
          </a:p>
          <a:p>
            <a:pPr algn="just">
              <a:spcAft>
                <a:spcPts val="600"/>
              </a:spcAft>
            </a:pPr>
            <a:r>
              <a:rPr lang="es-ES" sz="1800" dirty="0" smtClean="0">
                <a:latin typeface="Playfair Display" charset="0"/>
              </a:rPr>
              <a:t>SI HAY DAÑO AL MEDIO AMBIENTE, </a:t>
            </a:r>
            <a:r>
              <a:rPr lang="es-ES" sz="1800" dirty="0">
                <a:latin typeface="Playfair Display" charset="0"/>
              </a:rPr>
              <a:t>HABRÁ </a:t>
            </a:r>
            <a:r>
              <a:rPr lang="es-ES" sz="1800" b="1" u="sng" dirty="0" smtClean="0">
                <a:latin typeface="Playfair Display" charset="0"/>
              </a:rPr>
              <a:t>DAÑO </a:t>
            </a:r>
            <a:r>
              <a:rPr lang="es-ES" sz="1800" b="1" u="sng" dirty="0">
                <a:latin typeface="Playfair Display" charset="0"/>
              </a:rPr>
              <a:t>A LA SALUD HUMANA </a:t>
            </a:r>
            <a:r>
              <a:rPr lang="es-ES" sz="1800" dirty="0" smtClean="0">
                <a:latin typeface="Playfair Display" charset="0"/>
              </a:rPr>
              <a:t>!</a:t>
            </a:r>
          </a:p>
        </p:txBody>
      </p:sp>
      <p:pic>
        <p:nvPicPr>
          <p:cNvPr id="7" name="Picture 6" descr="https://academiadecreativitate.files.wordpress.com/2014/04/material-gene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538"/>
            <a:ext cx="3346297" cy="5164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494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3" name="2 Rectángulo"/>
          <p:cNvSpPr/>
          <p:nvPr/>
        </p:nvSpPr>
        <p:spPr>
          <a:xfrm>
            <a:off x="4608512" y="0"/>
            <a:ext cx="4572000"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6 Rectángulo"/>
          <p:cNvSpPr/>
          <p:nvPr/>
        </p:nvSpPr>
        <p:spPr>
          <a:xfrm>
            <a:off x="0" y="0"/>
            <a:ext cx="4572000" cy="5164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Subtítulo 2"/>
          <p:cNvSpPr txBox="1">
            <a:spLocks/>
          </p:cNvSpPr>
          <p:nvPr/>
        </p:nvSpPr>
        <p:spPr>
          <a:xfrm>
            <a:off x="4641544" y="75769"/>
            <a:ext cx="4355977" cy="5067731"/>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spcAft>
                <a:spcPts val="600"/>
              </a:spcAft>
            </a:pPr>
            <a:r>
              <a:rPr lang="es-MX" sz="1700" b="1" dirty="0" smtClean="0">
                <a:latin typeface="Playfair Display" charset="0"/>
              </a:rPr>
              <a:t>EL ARSÉNICO ES UN AGENTE CANCERÍGENO INDISCUTIBLE</a:t>
            </a:r>
          </a:p>
          <a:p>
            <a:pPr algn="just">
              <a:lnSpc>
                <a:spcPct val="120000"/>
              </a:lnSpc>
              <a:spcAft>
                <a:spcPts val="600"/>
              </a:spcAft>
            </a:pPr>
            <a:r>
              <a:rPr lang="es-MX" sz="1700" dirty="0" smtClean="0">
                <a:latin typeface="Playfair Display" charset="0"/>
              </a:rPr>
              <a:t>Un </a:t>
            </a:r>
            <a:r>
              <a:rPr lang="es-MX" sz="1700" dirty="0">
                <a:latin typeface="Playfair Display" charset="0"/>
              </a:rPr>
              <a:t>ejercicio interesante es comparar la norma de emisión de arsénico para fundiciones de cobre, vigente en Chile:</a:t>
            </a:r>
          </a:p>
          <a:p>
            <a:pPr marL="285750" indent="-285750" algn="just">
              <a:lnSpc>
                <a:spcPct val="120000"/>
              </a:lnSpc>
              <a:spcAft>
                <a:spcPts val="600"/>
              </a:spcAft>
              <a:buFont typeface="Arial" pitchFamily="34" charset="0"/>
              <a:buChar char="•"/>
            </a:pPr>
            <a:r>
              <a:rPr lang="es-MX" sz="1700" dirty="0">
                <a:latin typeface="Playfair Display" charset="0"/>
              </a:rPr>
              <a:t>Fundición Chagres en el valle del Aconcagua tiene permiso para descargar al ambiente 35 toneladas/año</a:t>
            </a:r>
          </a:p>
          <a:p>
            <a:pPr marL="285750" indent="-285750" algn="just">
              <a:lnSpc>
                <a:spcPct val="120000"/>
              </a:lnSpc>
              <a:spcAft>
                <a:spcPts val="600"/>
              </a:spcAft>
              <a:buFont typeface="Arial" pitchFamily="34" charset="0"/>
              <a:buChar char="•"/>
            </a:pPr>
            <a:r>
              <a:rPr lang="es-MX" sz="1700" dirty="0">
                <a:latin typeface="Playfair Display" charset="0"/>
              </a:rPr>
              <a:t>Fundición Ventanas 48 toneladas/año (D.S.28/2013)</a:t>
            </a:r>
          </a:p>
          <a:p>
            <a:pPr algn="just">
              <a:lnSpc>
                <a:spcPct val="120000"/>
              </a:lnSpc>
              <a:spcAft>
                <a:spcPts val="600"/>
              </a:spcAft>
            </a:pPr>
            <a:r>
              <a:rPr lang="es-MX" sz="1700" dirty="0">
                <a:latin typeface="Playfair Display" charset="0"/>
              </a:rPr>
              <a:t>¿Acaso estos valores permiten resguardar adecuadamente la salud de la población</a:t>
            </a:r>
            <a:r>
              <a:rPr lang="es-MX" sz="1700" dirty="0" smtClean="0">
                <a:latin typeface="Playfair Display" charset="0"/>
              </a:rPr>
              <a:t>?</a:t>
            </a:r>
          </a:p>
          <a:p>
            <a:pPr algn="just">
              <a:lnSpc>
                <a:spcPct val="120000"/>
              </a:lnSpc>
              <a:spcAft>
                <a:spcPts val="600"/>
              </a:spcAft>
            </a:pPr>
            <a:endParaRPr lang="es-MX" sz="1700" dirty="0">
              <a:latin typeface="Playfair Display" charset="0"/>
            </a:endParaRPr>
          </a:p>
          <a:p>
            <a:pPr algn="just">
              <a:lnSpc>
                <a:spcPct val="120000"/>
              </a:lnSpc>
              <a:spcAft>
                <a:spcPts val="600"/>
              </a:spcAft>
            </a:pPr>
            <a:r>
              <a:rPr lang="es-MX" sz="1700" dirty="0" smtClean="0">
                <a:latin typeface="Playfair Display" charset="0"/>
              </a:rPr>
              <a:t>Otras preguntas</a:t>
            </a:r>
          </a:p>
          <a:p>
            <a:pPr marL="285750" indent="-285750" algn="just">
              <a:lnSpc>
                <a:spcPct val="120000"/>
              </a:lnSpc>
              <a:spcAft>
                <a:spcPts val="600"/>
              </a:spcAft>
              <a:buFont typeface="Wingdings" pitchFamily="2" charset="2"/>
              <a:buChar char="§"/>
            </a:pPr>
            <a:r>
              <a:rPr lang="es-MX" sz="1700" dirty="0" smtClean="0">
                <a:latin typeface="Playfair Display" charset="0"/>
              </a:rPr>
              <a:t>¿</a:t>
            </a:r>
            <a:r>
              <a:rPr lang="es-MX" sz="1700" dirty="0">
                <a:latin typeface="Playfair Display" charset="0"/>
              </a:rPr>
              <a:t>Cuál es la ruta del arsénico en el valle del Aconcagua? Pregunta del todo pertinente toda vez que allí se encuentra la principal fuente de agua potable de la región.</a:t>
            </a:r>
          </a:p>
          <a:p>
            <a:pPr marL="285750" indent="-285750" algn="just">
              <a:lnSpc>
                <a:spcPct val="120000"/>
              </a:lnSpc>
              <a:spcAft>
                <a:spcPts val="600"/>
              </a:spcAft>
              <a:buFont typeface="Wingdings" pitchFamily="2" charset="2"/>
              <a:buChar char="§"/>
            </a:pPr>
            <a:r>
              <a:rPr lang="es-MX" sz="1700" dirty="0">
                <a:latin typeface="Playfair Display" charset="0"/>
              </a:rPr>
              <a:t>¿Cuánto del arsénico emitido por la fundición Ventanas precipita en la ciudades de Valparaíso, Viña del Mar, Concón, </a:t>
            </a:r>
            <a:r>
              <a:rPr lang="es-MX" sz="1700" dirty="0" err="1">
                <a:latin typeface="Playfair Display" charset="0"/>
              </a:rPr>
              <a:t>Puchuncaví</a:t>
            </a:r>
            <a:r>
              <a:rPr lang="es-MX" sz="1700" dirty="0">
                <a:latin typeface="Playfair Display" charset="0"/>
              </a:rPr>
              <a:t> y Quintero?</a:t>
            </a:r>
          </a:p>
          <a:p>
            <a:pPr algn="ctr">
              <a:lnSpc>
                <a:spcPct val="120000"/>
              </a:lnSpc>
              <a:spcAft>
                <a:spcPts val="600"/>
              </a:spcAft>
            </a:pPr>
            <a:endParaRPr lang="es-ES" sz="1600" dirty="0">
              <a:latin typeface="Playfair Display" charset="0"/>
            </a:endParaRPr>
          </a:p>
        </p:txBody>
      </p:sp>
      <p:sp>
        <p:nvSpPr>
          <p:cNvPr id="9" name="Subtítulo 2"/>
          <p:cNvSpPr txBox="1">
            <a:spLocks/>
          </p:cNvSpPr>
          <p:nvPr/>
        </p:nvSpPr>
        <p:spPr>
          <a:xfrm>
            <a:off x="107505" y="51470"/>
            <a:ext cx="4355977"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spcAft>
                <a:spcPts val="600"/>
              </a:spcAft>
            </a:pPr>
            <a:endParaRPr lang="es-MX" sz="3500" dirty="0" smtClean="0">
              <a:solidFill>
                <a:schemeClr val="bg1"/>
              </a:solidFill>
              <a:latin typeface="Playfair Display" charset="0"/>
            </a:endParaRPr>
          </a:p>
        </p:txBody>
      </p:sp>
      <p:pic>
        <p:nvPicPr>
          <p:cNvPr id="8" name="7 Imagen"/>
          <p:cNvPicPr>
            <a:picLocks noChangeAspect="1"/>
          </p:cNvPicPr>
          <p:nvPr/>
        </p:nvPicPr>
        <p:blipFill rotWithShape="1">
          <a:blip r:embed="rId3"/>
          <a:srcRect r="2422"/>
          <a:stretch/>
        </p:blipFill>
        <p:spPr>
          <a:xfrm>
            <a:off x="92842" y="483519"/>
            <a:ext cx="4370640" cy="4423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89467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Rectángulo"/>
          <p:cNvSpPr/>
          <p:nvPr/>
        </p:nvSpPr>
        <p:spPr>
          <a:xfrm>
            <a:off x="683569" y="483518"/>
            <a:ext cx="7848873" cy="2664296"/>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Shape 163"/>
          <p:cNvSpPr txBox="1">
            <a:spLocks/>
          </p:cNvSpPr>
          <p:nvPr/>
        </p:nvSpPr>
        <p:spPr>
          <a:xfrm>
            <a:off x="0" y="0"/>
            <a:ext cx="9144000" cy="5143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DIAGNÓSTICO REGIONAL </a:t>
            </a:r>
          </a:p>
          <a:p>
            <a:pPr algn="ctr"/>
            <a:r>
              <a:rPr lang="es-ES_tradnl"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DE LA </a:t>
            </a:r>
          </a:p>
          <a:p>
            <a:pPr algn="ctr"/>
            <a:r>
              <a:rPr lang="es-ES_tradnl"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CONTAMINACIÓN</a:t>
            </a:r>
            <a:endParaRPr lang="es-ES_tradnl" sz="4800" b="1" dirty="0">
              <a:solidFill>
                <a:schemeClr val="accent2">
                  <a:lumMod val="20000"/>
                  <a:lumOff val="80000"/>
                </a:schemeClr>
              </a:solidFill>
              <a:effectLst>
                <a:outerShdw blurRad="38100" dist="38100" dir="2700000" algn="tl">
                  <a:srgbClr val="000000">
                    <a:alpha val="43137"/>
                  </a:srgbClr>
                </a:outerShdw>
              </a:effectLst>
              <a:latin typeface="Montserrat" charset="0"/>
            </a:endParaRPr>
          </a:p>
        </p:txBody>
      </p:sp>
    </p:spTree>
    <p:extLst>
      <p:ext uri="{BB962C8B-B14F-4D97-AF65-F5344CB8AC3E}">
        <p14:creationId xmlns:p14="http://schemas.microsoft.com/office/powerpoint/2010/main" val="3539407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 name="Imagen 1" descr="IMG_37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35"/>
            <a:ext cx="3604460" cy="5143500"/>
          </a:xfrm>
          <a:prstGeom prst="rect">
            <a:avLst/>
          </a:prstGeom>
        </p:spPr>
      </p:pic>
      <p:sp>
        <p:nvSpPr>
          <p:cNvPr id="6" name="CuadroTexto 5"/>
          <p:cNvSpPr txBox="1"/>
          <p:nvPr/>
        </p:nvSpPr>
        <p:spPr>
          <a:xfrm>
            <a:off x="3779912" y="1059582"/>
            <a:ext cx="2160240" cy="3385542"/>
          </a:xfrm>
          <a:prstGeom prst="rect">
            <a:avLst/>
          </a:prstGeom>
          <a:noFill/>
        </p:spPr>
        <p:txBody>
          <a:bodyPr wrap="square" rtlCol="0">
            <a:spAutoFit/>
          </a:bodyPr>
          <a:lstStyle/>
          <a:p>
            <a:r>
              <a:rPr lang="es-ES" sz="2000" dirty="0" smtClean="0">
                <a:solidFill>
                  <a:srgbClr val="FFFFFF"/>
                </a:solidFill>
              </a:rPr>
              <a:t>El nivel máximo encontrado de </a:t>
            </a:r>
            <a:r>
              <a:rPr lang="es-ES" sz="2000" dirty="0">
                <a:solidFill>
                  <a:srgbClr val="FFFFFF"/>
                </a:solidFill>
              </a:rPr>
              <a:t>Arsénico(As) </a:t>
            </a:r>
            <a:r>
              <a:rPr lang="es-ES" sz="2000" dirty="0" smtClean="0">
                <a:solidFill>
                  <a:srgbClr val="FFFFFF"/>
                </a:solidFill>
              </a:rPr>
              <a:t>fue </a:t>
            </a:r>
            <a:r>
              <a:rPr lang="es-ES" sz="2000" dirty="0">
                <a:solidFill>
                  <a:srgbClr val="FFFFFF"/>
                </a:solidFill>
              </a:rPr>
              <a:t>de 805 </a:t>
            </a:r>
            <a:r>
              <a:rPr lang="es-ES" sz="2000" dirty="0" smtClean="0">
                <a:solidFill>
                  <a:srgbClr val="FFFFFF"/>
                </a:solidFill>
              </a:rPr>
              <a:t>ppm (mg/kg), </a:t>
            </a:r>
            <a:r>
              <a:rPr lang="es-ES" sz="2000" b="1" dirty="0" smtClean="0">
                <a:solidFill>
                  <a:srgbClr val="FF0000"/>
                </a:solidFill>
              </a:rPr>
              <a:t>40 </a:t>
            </a:r>
            <a:r>
              <a:rPr lang="es-ES" sz="2000" b="1" dirty="0">
                <a:solidFill>
                  <a:srgbClr val="FF0000"/>
                </a:solidFill>
              </a:rPr>
              <a:t>veces el valor máximo de  </a:t>
            </a:r>
            <a:r>
              <a:rPr lang="es-ES" sz="2000" dirty="0">
                <a:solidFill>
                  <a:srgbClr val="FFFFFF"/>
                </a:solidFill>
              </a:rPr>
              <a:t>la norma </a:t>
            </a:r>
            <a:r>
              <a:rPr lang="es-ES" sz="2000" dirty="0" smtClean="0">
                <a:solidFill>
                  <a:srgbClr val="FFFFFF"/>
                </a:solidFill>
              </a:rPr>
              <a:t>alemana de máximo 20 ppm</a:t>
            </a:r>
            <a:r>
              <a:rPr lang="mr-IN" sz="2000" dirty="0" smtClean="0">
                <a:solidFill>
                  <a:srgbClr val="FFFFFF"/>
                </a:solidFill>
              </a:rPr>
              <a:t>…</a:t>
            </a:r>
            <a:r>
              <a:rPr lang="es-ES_tradnl" sz="2000" dirty="0" smtClean="0">
                <a:solidFill>
                  <a:srgbClr val="FFFFFF"/>
                </a:solidFill>
              </a:rPr>
              <a:t>!*</a:t>
            </a:r>
            <a:endParaRPr lang="es-ES" sz="2000" dirty="0">
              <a:solidFill>
                <a:srgbClr val="FFFFFF"/>
              </a:solidFill>
            </a:endParaRPr>
          </a:p>
          <a:p>
            <a:endParaRPr lang="es-ES" dirty="0">
              <a:solidFill>
                <a:srgbClr val="FFFFFF"/>
              </a:solidFill>
            </a:endParaRPr>
          </a:p>
        </p:txBody>
      </p:sp>
      <p:sp>
        <p:nvSpPr>
          <p:cNvPr id="7" name="CuadroTexto 6"/>
          <p:cNvSpPr txBox="1"/>
          <p:nvPr/>
        </p:nvSpPr>
        <p:spPr>
          <a:xfrm>
            <a:off x="6300192" y="1059582"/>
            <a:ext cx="2448272" cy="3046988"/>
          </a:xfrm>
          <a:prstGeom prst="rect">
            <a:avLst/>
          </a:prstGeom>
          <a:noFill/>
          <a:effectLst>
            <a:glow rad="101600">
              <a:srgbClr val="FF0000">
                <a:alpha val="75000"/>
              </a:srgbClr>
            </a:glow>
          </a:effectLst>
          <a:scene3d>
            <a:camera prst="orthographicFront"/>
            <a:lightRig rig="threePt" dir="t"/>
          </a:scene3d>
        </p:spPr>
        <p:txBody>
          <a:bodyPr wrap="square" rtlCol="0">
            <a:spAutoFit/>
          </a:bodyPr>
          <a:lstStyle/>
          <a:p>
            <a:r>
              <a:rPr lang="es-ES" sz="2400" dirty="0" smtClean="0">
                <a:solidFill>
                  <a:srgbClr val="FFFFFF"/>
                </a:solidFill>
              </a:rPr>
              <a:t>En Cobre (Cu) los valores máximos encontrados fueron </a:t>
            </a:r>
            <a:r>
              <a:rPr lang="es-ES" sz="2400" b="1" dirty="0" smtClean="0">
                <a:solidFill>
                  <a:srgbClr val="FF0000"/>
                </a:solidFill>
              </a:rPr>
              <a:t>154 veces mayores </a:t>
            </a:r>
            <a:r>
              <a:rPr lang="es-ES" sz="2400" dirty="0" smtClean="0">
                <a:solidFill>
                  <a:srgbClr val="FFFFFF"/>
                </a:solidFill>
              </a:rPr>
              <a:t>que la misma norma !!!*</a:t>
            </a:r>
            <a:endParaRPr lang="es-ES" sz="2400" dirty="0">
              <a:solidFill>
                <a:srgbClr val="FFFFFF"/>
              </a:solidFill>
            </a:endParaRPr>
          </a:p>
        </p:txBody>
      </p:sp>
    </p:spTree>
    <p:extLst>
      <p:ext uri="{BB962C8B-B14F-4D97-AF65-F5344CB8AC3E}">
        <p14:creationId xmlns:p14="http://schemas.microsoft.com/office/powerpoint/2010/main" val="20477350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9595"/>
            <a:ext cx="4572000" cy="514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7410" name="Picture 2" descr="https://www.iaspaper.net/wp-content/uploads/2017/08/Air-pol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1" y="699542"/>
            <a:ext cx="4377221" cy="3888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ubtítulo 2"/>
          <p:cNvSpPr txBox="1">
            <a:spLocks/>
          </p:cNvSpPr>
          <p:nvPr/>
        </p:nvSpPr>
        <p:spPr>
          <a:xfrm>
            <a:off x="-5447" y="-531"/>
            <a:ext cx="4608512" cy="5143500"/>
          </a:xfrm>
          <a:prstGeom prst="rect">
            <a:avLst/>
          </a:prstGeom>
          <a:solidFill>
            <a:schemeClr val="tx1">
              <a:lumMod val="50000"/>
              <a:lumOff val="50000"/>
              <a:alpha val="64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 sz="1600" b="1" dirty="0" smtClean="0">
              <a:solidFill>
                <a:schemeClr val="accent3">
                  <a:lumMod val="20000"/>
                  <a:lumOff val="80000"/>
                </a:schemeClr>
              </a:solidFill>
              <a:latin typeface="Playfair Display" charset="0"/>
            </a:endParaRPr>
          </a:p>
          <a:p>
            <a:pPr algn="ctr"/>
            <a:endParaRPr lang="es-ES" sz="1600" b="1" dirty="0" smtClean="0">
              <a:solidFill>
                <a:schemeClr val="accent3">
                  <a:lumMod val="20000"/>
                  <a:lumOff val="80000"/>
                </a:schemeClr>
              </a:solidFill>
              <a:latin typeface="Playfair Display" charset="0"/>
            </a:endParaRPr>
          </a:p>
          <a:p>
            <a:pPr algn="ctr"/>
            <a:r>
              <a:rPr lang="es-ES" sz="4000" b="1" dirty="0" smtClean="0">
                <a:solidFill>
                  <a:schemeClr val="accent3">
                    <a:lumMod val="20000"/>
                    <a:lumOff val="80000"/>
                  </a:schemeClr>
                </a:solidFill>
                <a:latin typeface="Playfair Display" charset="0"/>
              </a:rPr>
              <a:t>La contaminación en prensa y redes sociales (opinión pública) en Chile.</a:t>
            </a:r>
          </a:p>
        </p:txBody>
      </p:sp>
      <p:sp>
        <p:nvSpPr>
          <p:cNvPr id="4" name="3 Rectángulo"/>
          <p:cNvSpPr/>
          <p:nvPr/>
        </p:nvSpPr>
        <p:spPr>
          <a:xfrm>
            <a:off x="4567568" y="0"/>
            <a:ext cx="4572000"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4641544" y="4371950"/>
            <a:ext cx="4355977" cy="648072"/>
          </a:xfrm>
          <a:prstGeom prst="rect">
            <a:avLst/>
          </a:prstGeom>
        </p:spPr>
        <p:txBody>
          <a:bodyP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ES" sz="2300" dirty="0">
              <a:latin typeface="Playfair Display" charset="0"/>
            </a:endParaRPr>
          </a:p>
          <a:p>
            <a:pPr algn="just">
              <a:spcAft>
                <a:spcPts val="600"/>
              </a:spcAft>
            </a:pPr>
            <a:r>
              <a:rPr lang="es-MX" sz="2800" dirty="0">
                <a:latin typeface="Playfair Display" charset="0"/>
              </a:rPr>
              <a:t>*Edición impresa El Mercurio, Miércoles 29 de Marzo 2017.  Nacional C </a:t>
            </a:r>
            <a:r>
              <a:rPr lang="es-MX" sz="2800" dirty="0" smtClean="0">
                <a:latin typeface="Playfair Display" charset="0"/>
              </a:rPr>
              <a:t>14. Edición </a:t>
            </a:r>
            <a:r>
              <a:rPr lang="es-MX" sz="2800" dirty="0">
                <a:latin typeface="Playfair Display" charset="0"/>
              </a:rPr>
              <a:t>electrónica http://</a:t>
            </a:r>
            <a:r>
              <a:rPr lang="es-MX" sz="2800" dirty="0" smtClean="0">
                <a:latin typeface="Playfair Display" charset="0"/>
              </a:rPr>
              <a:t>impresa.elmercurio.com/Pages/NewsDetail.aspx?dt=29-03-2017%200:00:00&amp;NewsID=477859&amp;dtB=29-03-2017%200:00:00&amp;BodyID=3&amp;PaginaId=14. </a:t>
            </a:r>
            <a:endParaRPr lang="es-ES" sz="2800" dirty="0">
              <a:latin typeface="Playfair Display" charset="0"/>
            </a:endParaRPr>
          </a:p>
        </p:txBody>
      </p:sp>
      <p:pic>
        <p:nvPicPr>
          <p:cNvPr id="7" name="6 Imagen"/>
          <p:cNvPicPr/>
          <p:nvPr/>
        </p:nvPicPr>
        <p:blipFill rotWithShape="1">
          <a:blip r:embed="rId3">
            <a:extLst>
              <a:ext uri="{28A0092B-C50C-407E-A947-70E740481C1C}">
                <a14:useLocalDpi xmlns:a14="http://schemas.microsoft.com/office/drawing/2010/main" val="0"/>
              </a:ext>
            </a:extLst>
          </a:blip>
          <a:srcRect t="11179" r="6197" b="18023"/>
          <a:stretch/>
        </p:blipFill>
        <p:spPr>
          <a:xfrm>
            <a:off x="4998181" y="205614"/>
            <a:ext cx="3750284" cy="4094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26793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07504" y="0"/>
            <a:ext cx="9032064"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539554" y="34564"/>
            <a:ext cx="8457966"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Quintero, Ventanas, </a:t>
            </a:r>
            <a:r>
              <a:rPr lang="es-ES" sz="2400" b="1" dirty="0" err="1" smtClean="0">
                <a:latin typeface="Playfair Display" charset="0"/>
              </a:rPr>
              <a:t>Puchuncaví</a:t>
            </a:r>
            <a:endParaRPr lang="es-ES" sz="2400" b="1" dirty="0" smtClean="0">
              <a:latin typeface="Playfair Display" charset="0"/>
            </a:endParaRPr>
          </a:p>
          <a:p>
            <a:pPr algn="just"/>
            <a:endParaRPr lang="es-ES" sz="2300" dirty="0">
              <a:latin typeface="Playfair Display" charset="0"/>
            </a:endParaRPr>
          </a:p>
        </p:txBody>
      </p:sp>
      <p:pic>
        <p:nvPicPr>
          <p:cNvPr id="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29222"/>
            <a:ext cx="6046421" cy="453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23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07504" y="0"/>
            <a:ext cx="9032064"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539554" y="34564"/>
            <a:ext cx="8457966"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Quintero, Ventanas, </a:t>
            </a:r>
            <a:r>
              <a:rPr lang="es-ES" sz="2400" b="1" dirty="0" err="1" smtClean="0">
                <a:latin typeface="Playfair Display" charset="0"/>
              </a:rPr>
              <a:t>Puchuncaví</a:t>
            </a:r>
            <a:endParaRPr lang="es-ES" sz="2400" b="1" dirty="0" smtClean="0">
              <a:latin typeface="Playfair Display" charset="0"/>
            </a:endParaRPr>
          </a:p>
          <a:p>
            <a:pPr algn="just"/>
            <a:endParaRPr lang="es-ES" sz="2300" dirty="0">
              <a:latin typeface="Playfair Display" charset="0"/>
            </a:endParaRPr>
          </a:p>
        </p:txBody>
      </p:sp>
      <p:pic>
        <p:nvPicPr>
          <p:cNvPr id="7"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738" y="639472"/>
            <a:ext cx="6032754" cy="452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8481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l="19262" t="-46" r="18871" b="3516"/>
          <a:stretch/>
        </p:blipFill>
        <p:spPr>
          <a:xfrm>
            <a:off x="0" y="0"/>
            <a:ext cx="9144000" cy="5234940"/>
          </a:xfrm>
          <a:prstGeom prst="rect">
            <a:avLst/>
          </a:prstGeom>
          <a:solidFill>
            <a:srgbClr val="FFC000"/>
          </a:solidFill>
          <a:ln>
            <a:solidFill>
              <a:schemeClr val="accent2">
                <a:lumMod val="75000"/>
              </a:schemeClr>
            </a:solidFill>
          </a:ln>
        </p:spPr>
      </p:pic>
      <p:sp>
        <p:nvSpPr>
          <p:cNvPr id="5" name="4 Forma libre"/>
          <p:cNvSpPr/>
          <p:nvPr/>
        </p:nvSpPr>
        <p:spPr>
          <a:xfrm>
            <a:off x="8572500" y="2149733"/>
            <a:ext cx="457200" cy="337021"/>
          </a:xfrm>
          <a:custGeom>
            <a:avLst/>
            <a:gdLst>
              <a:gd name="connsiteX0" fmla="*/ 171450 w 457200"/>
              <a:gd name="connsiteY0" fmla="*/ 42862 h 472458"/>
              <a:gd name="connsiteX1" fmla="*/ 195263 w 457200"/>
              <a:gd name="connsiteY1" fmla="*/ 66675 h 472458"/>
              <a:gd name="connsiteX2" fmla="*/ 219075 w 457200"/>
              <a:gd name="connsiteY2" fmla="*/ 71437 h 472458"/>
              <a:gd name="connsiteX3" fmla="*/ 280988 w 457200"/>
              <a:gd name="connsiteY3" fmla="*/ 76200 h 472458"/>
              <a:gd name="connsiteX4" fmla="*/ 304800 w 457200"/>
              <a:gd name="connsiteY4" fmla="*/ 90487 h 472458"/>
              <a:gd name="connsiteX5" fmla="*/ 323850 w 457200"/>
              <a:gd name="connsiteY5" fmla="*/ 95250 h 472458"/>
              <a:gd name="connsiteX6" fmla="*/ 400050 w 457200"/>
              <a:gd name="connsiteY6" fmla="*/ 100012 h 472458"/>
              <a:gd name="connsiteX7" fmla="*/ 428625 w 457200"/>
              <a:gd name="connsiteY7" fmla="*/ 119062 h 472458"/>
              <a:gd name="connsiteX8" fmla="*/ 442913 w 457200"/>
              <a:gd name="connsiteY8" fmla="*/ 123825 h 472458"/>
              <a:gd name="connsiteX9" fmla="*/ 457200 w 457200"/>
              <a:gd name="connsiteY9" fmla="*/ 133350 h 472458"/>
              <a:gd name="connsiteX10" fmla="*/ 447675 w 457200"/>
              <a:gd name="connsiteY10" fmla="*/ 157162 h 472458"/>
              <a:gd name="connsiteX11" fmla="*/ 438150 w 457200"/>
              <a:gd name="connsiteY11" fmla="*/ 209550 h 472458"/>
              <a:gd name="connsiteX12" fmla="*/ 428625 w 457200"/>
              <a:gd name="connsiteY12" fmla="*/ 228600 h 472458"/>
              <a:gd name="connsiteX13" fmla="*/ 419100 w 457200"/>
              <a:gd name="connsiteY13" fmla="*/ 276225 h 472458"/>
              <a:gd name="connsiteX14" fmla="*/ 347663 w 457200"/>
              <a:gd name="connsiteY14" fmla="*/ 385762 h 472458"/>
              <a:gd name="connsiteX15" fmla="*/ 323850 w 457200"/>
              <a:gd name="connsiteY15" fmla="*/ 438150 h 472458"/>
              <a:gd name="connsiteX16" fmla="*/ 328613 w 457200"/>
              <a:gd name="connsiteY16" fmla="*/ 457200 h 472458"/>
              <a:gd name="connsiteX17" fmla="*/ 333375 w 457200"/>
              <a:gd name="connsiteY17" fmla="*/ 471487 h 472458"/>
              <a:gd name="connsiteX18" fmla="*/ 295275 w 457200"/>
              <a:gd name="connsiteY18" fmla="*/ 466725 h 472458"/>
              <a:gd name="connsiteX19" fmla="*/ 233363 w 457200"/>
              <a:gd name="connsiteY19" fmla="*/ 461962 h 472458"/>
              <a:gd name="connsiteX20" fmla="*/ 219075 w 457200"/>
              <a:gd name="connsiteY20" fmla="*/ 452437 h 472458"/>
              <a:gd name="connsiteX21" fmla="*/ 185738 w 457200"/>
              <a:gd name="connsiteY21" fmla="*/ 442912 h 472458"/>
              <a:gd name="connsiteX22" fmla="*/ 152400 w 457200"/>
              <a:gd name="connsiteY22" fmla="*/ 400050 h 472458"/>
              <a:gd name="connsiteX23" fmla="*/ 128588 w 457200"/>
              <a:gd name="connsiteY23" fmla="*/ 390525 h 472458"/>
              <a:gd name="connsiteX24" fmla="*/ 33338 w 457200"/>
              <a:gd name="connsiteY24" fmla="*/ 366712 h 472458"/>
              <a:gd name="connsiteX25" fmla="*/ 19050 w 457200"/>
              <a:gd name="connsiteY25" fmla="*/ 352425 h 472458"/>
              <a:gd name="connsiteX26" fmla="*/ 4763 w 457200"/>
              <a:gd name="connsiteY26" fmla="*/ 347662 h 472458"/>
              <a:gd name="connsiteX27" fmla="*/ 0 w 457200"/>
              <a:gd name="connsiteY27" fmla="*/ 333375 h 472458"/>
              <a:gd name="connsiteX28" fmla="*/ 19050 w 457200"/>
              <a:gd name="connsiteY28" fmla="*/ 314325 h 472458"/>
              <a:gd name="connsiteX29" fmla="*/ 47625 w 457200"/>
              <a:gd name="connsiteY29" fmla="*/ 271462 h 472458"/>
              <a:gd name="connsiteX30" fmla="*/ 66675 w 457200"/>
              <a:gd name="connsiteY30" fmla="*/ 233362 h 472458"/>
              <a:gd name="connsiteX31" fmla="*/ 114300 w 457200"/>
              <a:gd name="connsiteY31" fmla="*/ 157162 h 472458"/>
              <a:gd name="connsiteX32" fmla="*/ 128588 w 457200"/>
              <a:gd name="connsiteY32" fmla="*/ 123825 h 472458"/>
              <a:gd name="connsiteX33" fmla="*/ 138113 w 457200"/>
              <a:gd name="connsiteY33" fmla="*/ 100012 h 472458"/>
              <a:gd name="connsiteX34" fmla="*/ 142875 w 457200"/>
              <a:gd name="connsiteY34" fmla="*/ 71437 h 472458"/>
              <a:gd name="connsiteX35" fmla="*/ 147638 w 457200"/>
              <a:gd name="connsiteY35" fmla="*/ 52387 h 472458"/>
              <a:gd name="connsiteX36" fmla="*/ 171450 w 457200"/>
              <a:gd name="connsiteY36" fmla="*/ 42862 h 472458"/>
              <a:gd name="connsiteX37" fmla="*/ 204788 w 457200"/>
              <a:gd name="connsiteY37" fmla="*/ 9525 h 472458"/>
              <a:gd name="connsiteX38" fmla="*/ 219075 w 457200"/>
              <a:gd name="connsiteY38" fmla="*/ 0 h 4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7200" h="472458">
                <a:moveTo>
                  <a:pt x="171450" y="42862"/>
                </a:moveTo>
                <a:cubicBezTo>
                  <a:pt x="179388" y="50800"/>
                  <a:pt x="185637" y="60899"/>
                  <a:pt x="195263" y="66675"/>
                </a:cubicBezTo>
                <a:cubicBezTo>
                  <a:pt x="202204" y="70840"/>
                  <a:pt x="211030" y="70543"/>
                  <a:pt x="219075" y="71437"/>
                </a:cubicBezTo>
                <a:cubicBezTo>
                  <a:pt x="239647" y="73723"/>
                  <a:pt x="260350" y="74612"/>
                  <a:pt x="280988" y="76200"/>
                </a:cubicBezTo>
                <a:cubicBezTo>
                  <a:pt x="288925" y="80962"/>
                  <a:pt x="296341" y="86728"/>
                  <a:pt x="304800" y="90487"/>
                </a:cubicBezTo>
                <a:cubicBezTo>
                  <a:pt x="310781" y="93145"/>
                  <a:pt x="317337" y="94599"/>
                  <a:pt x="323850" y="95250"/>
                </a:cubicBezTo>
                <a:cubicBezTo>
                  <a:pt x="349173" y="97782"/>
                  <a:pt x="374650" y="98425"/>
                  <a:pt x="400050" y="100012"/>
                </a:cubicBezTo>
                <a:cubicBezTo>
                  <a:pt x="434024" y="111337"/>
                  <a:pt x="392950" y="95279"/>
                  <a:pt x="428625" y="119062"/>
                </a:cubicBezTo>
                <a:cubicBezTo>
                  <a:pt x="432802" y="121847"/>
                  <a:pt x="438423" y="121580"/>
                  <a:pt x="442913" y="123825"/>
                </a:cubicBezTo>
                <a:cubicBezTo>
                  <a:pt x="448032" y="126385"/>
                  <a:pt x="452438" y="130175"/>
                  <a:pt x="457200" y="133350"/>
                </a:cubicBezTo>
                <a:cubicBezTo>
                  <a:pt x="454025" y="141287"/>
                  <a:pt x="449924" y="148914"/>
                  <a:pt x="447675" y="157162"/>
                </a:cubicBezTo>
                <a:cubicBezTo>
                  <a:pt x="444071" y="170376"/>
                  <a:pt x="442720" y="195839"/>
                  <a:pt x="438150" y="209550"/>
                </a:cubicBezTo>
                <a:cubicBezTo>
                  <a:pt x="435905" y="216285"/>
                  <a:pt x="431800" y="222250"/>
                  <a:pt x="428625" y="228600"/>
                </a:cubicBezTo>
                <a:cubicBezTo>
                  <a:pt x="425450" y="244475"/>
                  <a:pt x="428813" y="263273"/>
                  <a:pt x="419100" y="276225"/>
                </a:cubicBezTo>
                <a:cubicBezTo>
                  <a:pt x="391946" y="312431"/>
                  <a:pt x="370680" y="339728"/>
                  <a:pt x="347663" y="385762"/>
                </a:cubicBezTo>
                <a:cubicBezTo>
                  <a:pt x="326368" y="428352"/>
                  <a:pt x="333103" y="410392"/>
                  <a:pt x="323850" y="438150"/>
                </a:cubicBezTo>
                <a:cubicBezTo>
                  <a:pt x="325438" y="444500"/>
                  <a:pt x="326815" y="450906"/>
                  <a:pt x="328613" y="457200"/>
                </a:cubicBezTo>
                <a:cubicBezTo>
                  <a:pt x="329992" y="462027"/>
                  <a:pt x="338202" y="470108"/>
                  <a:pt x="333375" y="471487"/>
                </a:cubicBezTo>
                <a:cubicBezTo>
                  <a:pt x="321069" y="475003"/>
                  <a:pt x="308016" y="467938"/>
                  <a:pt x="295275" y="466725"/>
                </a:cubicBezTo>
                <a:cubicBezTo>
                  <a:pt x="274670" y="464763"/>
                  <a:pt x="254000" y="463550"/>
                  <a:pt x="233363" y="461962"/>
                </a:cubicBezTo>
                <a:cubicBezTo>
                  <a:pt x="228600" y="458787"/>
                  <a:pt x="224195" y="454997"/>
                  <a:pt x="219075" y="452437"/>
                </a:cubicBezTo>
                <a:cubicBezTo>
                  <a:pt x="212246" y="449022"/>
                  <a:pt x="191837" y="444437"/>
                  <a:pt x="185738" y="442912"/>
                </a:cubicBezTo>
                <a:cubicBezTo>
                  <a:pt x="179254" y="433186"/>
                  <a:pt x="165192" y="408045"/>
                  <a:pt x="152400" y="400050"/>
                </a:cubicBezTo>
                <a:cubicBezTo>
                  <a:pt x="145151" y="395519"/>
                  <a:pt x="136740" y="393099"/>
                  <a:pt x="128588" y="390525"/>
                </a:cubicBezTo>
                <a:cubicBezTo>
                  <a:pt x="67950" y="371376"/>
                  <a:pt x="78312" y="374208"/>
                  <a:pt x="33338" y="366712"/>
                </a:cubicBezTo>
                <a:cubicBezTo>
                  <a:pt x="28575" y="361950"/>
                  <a:pt x="24654" y="356161"/>
                  <a:pt x="19050" y="352425"/>
                </a:cubicBezTo>
                <a:cubicBezTo>
                  <a:pt x="14873" y="349640"/>
                  <a:pt x="8313" y="351212"/>
                  <a:pt x="4763" y="347662"/>
                </a:cubicBezTo>
                <a:cubicBezTo>
                  <a:pt x="1213" y="344112"/>
                  <a:pt x="1588" y="338137"/>
                  <a:pt x="0" y="333375"/>
                </a:cubicBezTo>
                <a:cubicBezTo>
                  <a:pt x="14196" y="290789"/>
                  <a:pt x="-7845" y="344209"/>
                  <a:pt x="19050" y="314325"/>
                </a:cubicBezTo>
                <a:cubicBezTo>
                  <a:pt x="30537" y="301561"/>
                  <a:pt x="38919" y="286263"/>
                  <a:pt x="47625" y="271462"/>
                </a:cubicBezTo>
                <a:cubicBezTo>
                  <a:pt x="54824" y="259223"/>
                  <a:pt x="59630" y="245690"/>
                  <a:pt x="66675" y="233362"/>
                </a:cubicBezTo>
                <a:cubicBezTo>
                  <a:pt x="79128" y="211570"/>
                  <a:pt x="107112" y="178723"/>
                  <a:pt x="114300" y="157162"/>
                </a:cubicBezTo>
                <a:cubicBezTo>
                  <a:pt x="124084" y="127813"/>
                  <a:pt x="112892" y="159142"/>
                  <a:pt x="128588" y="123825"/>
                </a:cubicBezTo>
                <a:cubicBezTo>
                  <a:pt x="132060" y="116013"/>
                  <a:pt x="134938" y="107950"/>
                  <a:pt x="138113" y="100012"/>
                </a:cubicBezTo>
                <a:cubicBezTo>
                  <a:pt x="139700" y="90487"/>
                  <a:pt x="140981" y="80906"/>
                  <a:pt x="142875" y="71437"/>
                </a:cubicBezTo>
                <a:cubicBezTo>
                  <a:pt x="144159" y="65019"/>
                  <a:pt x="143010" y="57015"/>
                  <a:pt x="147638" y="52387"/>
                </a:cubicBezTo>
                <a:cubicBezTo>
                  <a:pt x="153683" y="46342"/>
                  <a:pt x="163513" y="46037"/>
                  <a:pt x="171450" y="42862"/>
                </a:cubicBezTo>
                <a:cubicBezTo>
                  <a:pt x="182563" y="31750"/>
                  <a:pt x="193107" y="20038"/>
                  <a:pt x="204788" y="9525"/>
                </a:cubicBezTo>
                <a:cubicBezTo>
                  <a:pt x="209042" y="5696"/>
                  <a:pt x="219075" y="0"/>
                  <a:pt x="219075" y="0"/>
                </a:cubicBezTo>
              </a:path>
            </a:pathLst>
          </a:cu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13 Rectángulo"/>
          <p:cNvSpPr/>
          <p:nvPr/>
        </p:nvSpPr>
        <p:spPr>
          <a:xfrm>
            <a:off x="6444208" y="643375"/>
            <a:ext cx="288032" cy="308195"/>
          </a:xfrm>
          <a:prstGeom prst="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Forma libre"/>
          <p:cNvSpPr/>
          <p:nvPr/>
        </p:nvSpPr>
        <p:spPr>
          <a:xfrm>
            <a:off x="4678650" y="773843"/>
            <a:ext cx="746791" cy="646334"/>
          </a:xfrm>
          <a:custGeom>
            <a:avLst/>
            <a:gdLst>
              <a:gd name="connsiteX0" fmla="*/ 22891 w 746791"/>
              <a:gd name="connsiteY0" fmla="*/ 3104 h 906074"/>
              <a:gd name="connsiteX1" fmla="*/ 57181 w 746791"/>
              <a:gd name="connsiteY1" fmla="*/ 10724 h 906074"/>
              <a:gd name="connsiteX2" fmla="*/ 64801 w 746791"/>
              <a:gd name="connsiteY2" fmla="*/ 22154 h 906074"/>
              <a:gd name="connsiteX3" fmla="*/ 99091 w 746791"/>
              <a:gd name="connsiteY3" fmla="*/ 29774 h 906074"/>
              <a:gd name="connsiteX4" fmla="*/ 121951 w 746791"/>
              <a:gd name="connsiteY4" fmla="*/ 41204 h 906074"/>
              <a:gd name="connsiteX5" fmla="*/ 141001 w 746791"/>
              <a:gd name="connsiteY5" fmla="*/ 45014 h 906074"/>
              <a:gd name="connsiteX6" fmla="*/ 156241 w 746791"/>
              <a:gd name="connsiteY6" fmla="*/ 48824 h 906074"/>
              <a:gd name="connsiteX7" fmla="*/ 179101 w 746791"/>
              <a:gd name="connsiteY7" fmla="*/ 56444 h 906074"/>
              <a:gd name="connsiteX8" fmla="*/ 205771 w 746791"/>
              <a:gd name="connsiteY8" fmla="*/ 86924 h 906074"/>
              <a:gd name="connsiteX9" fmla="*/ 240061 w 746791"/>
              <a:gd name="connsiteY9" fmla="*/ 98354 h 906074"/>
              <a:gd name="connsiteX10" fmla="*/ 266731 w 746791"/>
              <a:gd name="connsiteY10" fmla="*/ 102164 h 906074"/>
              <a:gd name="connsiteX11" fmla="*/ 293401 w 746791"/>
              <a:gd name="connsiteY11" fmla="*/ 113594 h 906074"/>
              <a:gd name="connsiteX12" fmla="*/ 316261 w 746791"/>
              <a:gd name="connsiteY12" fmla="*/ 121214 h 906074"/>
              <a:gd name="connsiteX13" fmla="*/ 339121 w 746791"/>
              <a:gd name="connsiteY13" fmla="*/ 132644 h 906074"/>
              <a:gd name="connsiteX14" fmla="*/ 361981 w 746791"/>
              <a:gd name="connsiteY14" fmla="*/ 140264 h 906074"/>
              <a:gd name="connsiteX15" fmla="*/ 384841 w 746791"/>
              <a:gd name="connsiteY15" fmla="*/ 155504 h 906074"/>
              <a:gd name="connsiteX16" fmla="*/ 392461 w 746791"/>
              <a:gd name="connsiteY16" fmla="*/ 166934 h 906074"/>
              <a:gd name="connsiteX17" fmla="*/ 441991 w 746791"/>
              <a:gd name="connsiteY17" fmla="*/ 182174 h 906074"/>
              <a:gd name="connsiteX18" fmla="*/ 453421 w 746791"/>
              <a:gd name="connsiteY18" fmla="*/ 185984 h 906074"/>
              <a:gd name="connsiteX19" fmla="*/ 476281 w 746791"/>
              <a:gd name="connsiteY19" fmla="*/ 197414 h 906074"/>
              <a:gd name="connsiteX20" fmla="*/ 506761 w 746791"/>
              <a:gd name="connsiteY20" fmla="*/ 205034 h 906074"/>
              <a:gd name="connsiteX21" fmla="*/ 529621 w 746791"/>
              <a:gd name="connsiteY21" fmla="*/ 224084 h 906074"/>
              <a:gd name="connsiteX22" fmla="*/ 541051 w 746791"/>
              <a:gd name="connsiteY22" fmla="*/ 227894 h 906074"/>
              <a:gd name="connsiteX23" fmla="*/ 556291 w 746791"/>
              <a:gd name="connsiteY23" fmla="*/ 250754 h 906074"/>
              <a:gd name="connsiteX24" fmla="*/ 560101 w 746791"/>
              <a:gd name="connsiteY24" fmla="*/ 262184 h 906074"/>
              <a:gd name="connsiteX25" fmla="*/ 582961 w 746791"/>
              <a:gd name="connsiteY25" fmla="*/ 285044 h 906074"/>
              <a:gd name="connsiteX26" fmla="*/ 598201 w 746791"/>
              <a:gd name="connsiteY26" fmla="*/ 288854 h 906074"/>
              <a:gd name="connsiteX27" fmla="*/ 609631 w 746791"/>
              <a:gd name="connsiteY27" fmla="*/ 296474 h 906074"/>
              <a:gd name="connsiteX28" fmla="*/ 621061 w 746791"/>
              <a:gd name="connsiteY28" fmla="*/ 300284 h 906074"/>
              <a:gd name="connsiteX29" fmla="*/ 624871 w 746791"/>
              <a:gd name="connsiteY29" fmla="*/ 311714 h 906074"/>
              <a:gd name="connsiteX30" fmla="*/ 632491 w 746791"/>
              <a:gd name="connsiteY30" fmla="*/ 323144 h 906074"/>
              <a:gd name="connsiteX31" fmla="*/ 636301 w 746791"/>
              <a:gd name="connsiteY31" fmla="*/ 342194 h 906074"/>
              <a:gd name="connsiteX32" fmla="*/ 659161 w 746791"/>
              <a:gd name="connsiteY32" fmla="*/ 365054 h 906074"/>
              <a:gd name="connsiteX33" fmla="*/ 670591 w 746791"/>
              <a:gd name="connsiteY33" fmla="*/ 372674 h 906074"/>
              <a:gd name="connsiteX34" fmla="*/ 678211 w 746791"/>
              <a:gd name="connsiteY34" fmla="*/ 410774 h 906074"/>
              <a:gd name="connsiteX35" fmla="*/ 674401 w 746791"/>
              <a:gd name="connsiteY35" fmla="*/ 448874 h 906074"/>
              <a:gd name="connsiteX36" fmla="*/ 716311 w 746791"/>
              <a:gd name="connsiteY36" fmla="*/ 486974 h 906074"/>
              <a:gd name="connsiteX37" fmla="*/ 742981 w 746791"/>
              <a:gd name="connsiteY37" fmla="*/ 570794 h 906074"/>
              <a:gd name="connsiteX38" fmla="*/ 746791 w 746791"/>
              <a:gd name="connsiteY38" fmla="*/ 582224 h 906074"/>
              <a:gd name="connsiteX39" fmla="*/ 735361 w 746791"/>
              <a:gd name="connsiteY39" fmla="*/ 650804 h 906074"/>
              <a:gd name="connsiteX40" fmla="*/ 720121 w 746791"/>
              <a:gd name="connsiteY40" fmla="*/ 666044 h 906074"/>
              <a:gd name="connsiteX41" fmla="*/ 716311 w 746791"/>
              <a:gd name="connsiteY41" fmla="*/ 677474 h 906074"/>
              <a:gd name="connsiteX42" fmla="*/ 697261 w 746791"/>
              <a:gd name="connsiteY42" fmla="*/ 711764 h 906074"/>
              <a:gd name="connsiteX43" fmla="*/ 693451 w 746791"/>
              <a:gd name="connsiteY43" fmla="*/ 734624 h 906074"/>
              <a:gd name="connsiteX44" fmla="*/ 678211 w 746791"/>
              <a:gd name="connsiteY44" fmla="*/ 776534 h 906074"/>
              <a:gd name="connsiteX45" fmla="*/ 670591 w 746791"/>
              <a:gd name="connsiteY45" fmla="*/ 810824 h 906074"/>
              <a:gd name="connsiteX46" fmla="*/ 666781 w 746791"/>
              <a:gd name="connsiteY46" fmla="*/ 826064 h 906074"/>
              <a:gd name="connsiteX47" fmla="*/ 647731 w 746791"/>
              <a:gd name="connsiteY47" fmla="*/ 848924 h 906074"/>
              <a:gd name="connsiteX48" fmla="*/ 640111 w 746791"/>
              <a:gd name="connsiteY48" fmla="*/ 864164 h 906074"/>
              <a:gd name="connsiteX49" fmla="*/ 624871 w 746791"/>
              <a:gd name="connsiteY49" fmla="*/ 906074 h 906074"/>
              <a:gd name="connsiteX50" fmla="*/ 514381 w 746791"/>
              <a:gd name="connsiteY50" fmla="*/ 902264 h 906074"/>
              <a:gd name="connsiteX51" fmla="*/ 480091 w 746791"/>
              <a:gd name="connsiteY51" fmla="*/ 890834 h 906074"/>
              <a:gd name="connsiteX52" fmla="*/ 457231 w 746791"/>
              <a:gd name="connsiteY52" fmla="*/ 887024 h 906074"/>
              <a:gd name="connsiteX53" fmla="*/ 441991 w 746791"/>
              <a:gd name="connsiteY53" fmla="*/ 883214 h 906074"/>
              <a:gd name="connsiteX54" fmla="*/ 365791 w 746791"/>
              <a:gd name="connsiteY54" fmla="*/ 879404 h 906074"/>
              <a:gd name="connsiteX55" fmla="*/ 335311 w 746791"/>
              <a:gd name="connsiteY55" fmla="*/ 875594 h 906074"/>
              <a:gd name="connsiteX56" fmla="*/ 160051 w 746791"/>
              <a:gd name="connsiteY56" fmla="*/ 867974 h 906074"/>
              <a:gd name="connsiteX57" fmla="*/ 156241 w 746791"/>
              <a:gd name="connsiteY57" fmla="*/ 856544 h 906074"/>
              <a:gd name="connsiteX58" fmla="*/ 160051 w 746791"/>
              <a:gd name="connsiteY58" fmla="*/ 845114 h 906074"/>
              <a:gd name="connsiteX59" fmla="*/ 167671 w 746791"/>
              <a:gd name="connsiteY59" fmla="*/ 814634 h 906074"/>
              <a:gd name="connsiteX60" fmla="*/ 167671 w 746791"/>
              <a:gd name="connsiteY60" fmla="*/ 635564 h 906074"/>
              <a:gd name="connsiteX61" fmla="*/ 160051 w 746791"/>
              <a:gd name="connsiteY61" fmla="*/ 612704 h 906074"/>
              <a:gd name="connsiteX62" fmla="*/ 156241 w 746791"/>
              <a:gd name="connsiteY62" fmla="*/ 589844 h 906074"/>
              <a:gd name="connsiteX63" fmla="*/ 57181 w 746791"/>
              <a:gd name="connsiteY63" fmla="*/ 586034 h 906074"/>
              <a:gd name="connsiteX64" fmla="*/ 49561 w 746791"/>
              <a:gd name="connsiteY64" fmla="*/ 486974 h 906074"/>
              <a:gd name="connsiteX65" fmla="*/ 45751 w 746791"/>
              <a:gd name="connsiteY65" fmla="*/ 460304 h 906074"/>
              <a:gd name="connsiteX66" fmla="*/ 38131 w 746791"/>
              <a:gd name="connsiteY66" fmla="*/ 437444 h 906074"/>
              <a:gd name="connsiteX67" fmla="*/ 34321 w 746791"/>
              <a:gd name="connsiteY67" fmla="*/ 422204 h 906074"/>
              <a:gd name="connsiteX68" fmla="*/ 30511 w 746791"/>
              <a:gd name="connsiteY68" fmla="*/ 399344 h 906074"/>
              <a:gd name="connsiteX69" fmla="*/ 22891 w 746791"/>
              <a:gd name="connsiteY69" fmla="*/ 387914 h 906074"/>
              <a:gd name="connsiteX70" fmla="*/ 15271 w 746791"/>
              <a:gd name="connsiteY70" fmla="*/ 189794 h 906074"/>
              <a:gd name="connsiteX71" fmla="*/ 7651 w 746791"/>
              <a:gd name="connsiteY71" fmla="*/ 144074 h 906074"/>
              <a:gd name="connsiteX72" fmla="*/ 3841 w 746791"/>
              <a:gd name="connsiteY72" fmla="*/ 14534 h 906074"/>
              <a:gd name="connsiteX73" fmla="*/ 31 w 746791"/>
              <a:gd name="connsiteY73" fmla="*/ 3104 h 906074"/>
              <a:gd name="connsiteX74" fmla="*/ 22891 w 746791"/>
              <a:gd name="connsiteY74" fmla="*/ 3104 h 90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46791" h="906074">
                <a:moveTo>
                  <a:pt x="22891" y="3104"/>
                </a:moveTo>
                <a:cubicBezTo>
                  <a:pt x="32416" y="4374"/>
                  <a:pt x="46522" y="5879"/>
                  <a:pt x="57181" y="10724"/>
                </a:cubicBezTo>
                <a:cubicBezTo>
                  <a:pt x="61350" y="12619"/>
                  <a:pt x="60991" y="19614"/>
                  <a:pt x="64801" y="22154"/>
                </a:cubicBezTo>
                <a:cubicBezTo>
                  <a:pt x="67148" y="23718"/>
                  <a:pt x="98621" y="29656"/>
                  <a:pt x="99091" y="29774"/>
                </a:cubicBezTo>
                <a:cubicBezTo>
                  <a:pt x="134579" y="38646"/>
                  <a:pt x="84702" y="27236"/>
                  <a:pt x="121951" y="41204"/>
                </a:cubicBezTo>
                <a:cubicBezTo>
                  <a:pt x="128014" y="43478"/>
                  <a:pt x="134679" y="43609"/>
                  <a:pt x="141001" y="45014"/>
                </a:cubicBezTo>
                <a:cubicBezTo>
                  <a:pt x="146113" y="46150"/>
                  <a:pt x="151225" y="47319"/>
                  <a:pt x="156241" y="48824"/>
                </a:cubicBezTo>
                <a:cubicBezTo>
                  <a:pt x="163934" y="51132"/>
                  <a:pt x="179101" y="56444"/>
                  <a:pt x="179101" y="56444"/>
                </a:cubicBezTo>
                <a:cubicBezTo>
                  <a:pt x="215388" y="83660"/>
                  <a:pt x="173437" y="49202"/>
                  <a:pt x="205771" y="86924"/>
                </a:cubicBezTo>
                <a:cubicBezTo>
                  <a:pt x="214607" y="97233"/>
                  <a:pt x="227904" y="96484"/>
                  <a:pt x="240061" y="98354"/>
                </a:cubicBezTo>
                <a:cubicBezTo>
                  <a:pt x="248937" y="99720"/>
                  <a:pt x="257841" y="100894"/>
                  <a:pt x="266731" y="102164"/>
                </a:cubicBezTo>
                <a:cubicBezTo>
                  <a:pt x="303524" y="114428"/>
                  <a:pt x="246321" y="94762"/>
                  <a:pt x="293401" y="113594"/>
                </a:cubicBezTo>
                <a:cubicBezTo>
                  <a:pt x="300859" y="116577"/>
                  <a:pt x="309077" y="117622"/>
                  <a:pt x="316261" y="121214"/>
                </a:cubicBezTo>
                <a:cubicBezTo>
                  <a:pt x="323881" y="125024"/>
                  <a:pt x="331257" y="129367"/>
                  <a:pt x="339121" y="132644"/>
                </a:cubicBezTo>
                <a:cubicBezTo>
                  <a:pt x="346535" y="135733"/>
                  <a:pt x="355298" y="135809"/>
                  <a:pt x="361981" y="140264"/>
                </a:cubicBezTo>
                <a:lnTo>
                  <a:pt x="384841" y="155504"/>
                </a:lnTo>
                <a:cubicBezTo>
                  <a:pt x="387381" y="159314"/>
                  <a:pt x="389223" y="163696"/>
                  <a:pt x="392461" y="166934"/>
                </a:cubicBezTo>
                <a:cubicBezTo>
                  <a:pt x="405252" y="179725"/>
                  <a:pt x="425732" y="179851"/>
                  <a:pt x="441991" y="182174"/>
                </a:cubicBezTo>
                <a:cubicBezTo>
                  <a:pt x="445801" y="183444"/>
                  <a:pt x="449829" y="184188"/>
                  <a:pt x="453421" y="185984"/>
                </a:cubicBezTo>
                <a:cubicBezTo>
                  <a:pt x="472045" y="195296"/>
                  <a:pt x="457128" y="192626"/>
                  <a:pt x="476281" y="197414"/>
                </a:cubicBezTo>
                <a:cubicBezTo>
                  <a:pt x="484976" y="199588"/>
                  <a:pt x="498052" y="200679"/>
                  <a:pt x="506761" y="205034"/>
                </a:cubicBezTo>
                <a:cubicBezTo>
                  <a:pt x="531692" y="217499"/>
                  <a:pt x="504342" y="207232"/>
                  <a:pt x="529621" y="224084"/>
                </a:cubicBezTo>
                <a:cubicBezTo>
                  <a:pt x="532963" y="226312"/>
                  <a:pt x="537241" y="226624"/>
                  <a:pt x="541051" y="227894"/>
                </a:cubicBezTo>
                <a:cubicBezTo>
                  <a:pt x="546131" y="235514"/>
                  <a:pt x="553395" y="242066"/>
                  <a:pt x="556291" y="250754"/>
                </a:cubicBezTo>
                <a:cubicBezTo>
                  <a:pt x="557561" y="254564"/>
                  <a:pt x="558305" y="258592"/>
                  <a:pt x="560101" y="262184"/>
                </a:cubicBezTo>
                <a:cubicBezTo>
                  <a:pt x="565257" y="272497"/>
                  <a:pt x="572359" y="279743"/>
                  <a:pt x="582961" y="285044"/>
                </a:cubicBezTo>
                <a:cubicBezTo>
                  <a:pt x="587645" y="287386"/>
                  <a:pt x="593121" y="287584"/>
                  <a:pt x="598201" y="288854"/>
                </a:cubicBezTo>
                <a:cubicBezTo>
                  <a:pt x="602011" y="291394"/>
                  <a:pt x="605535" y="294426"/>
                  <a:pt x="609631" y="296474"/>
                </a:cubicBezTo>
                <a:cubicBezTo>
                  <a:pt x="613223" y="298270"/>
                  <a:pt x="618221" y="297444"/>
                  <a:pt x="621061" y="300284"/>
                </a:cubicBezTo>
                <a:cubicBezTo>
                  <a:pt x="623901" y="303124"/>
                  <a:pt x="623075" y="308122"/>
                  <a:pt x="624871" y="311714"/>
                </a:cubicBezTo>
                <a:cubicBezTo>
                  <a:pt x="626919" y="315810"/>
                  <a:pt x="629951" y="319334"/>
                  <a:pt x="632491" y="323144"/>
                </a:cubicBezTo>
                <a:cubicBezTo>
                  <a:pt x="633761" y="329494"/>
                  <a:pt x="634027" y="336131"/>
                  <a:pt x="636301" y="342194"/>
                </a:cubicBezTo>
                <a:cubicBezTo>
                  <a:pt x="640536" y="353487"/>
                  <a:pt x="649837" y="358394"/>
                  <a:pt x="659161" y="365054"/>
                </a:cubicBezTo>
                <a:cubicBezTo>
                  <a:pt x="662887" y="367716"/>
                  <a:pt x="666781" y="370134"/>
                  <a:pt x="670591" y="372674"/>
                </a:cubicBezTo>
                <a:cubicBezTo>
                  <a:pt x="675283" y="386750"/>
                  <a:pt x="678211" y="393262"/>
                  <a:pt x="678211" y="410774"/>
                </a:cubicBezTo>
                <a:cubicBezTo>
                  <a:pt x="678211" y="423537"/>
                  <a:pt x="675671" y="436174"/>
                  <a:pt x="674401" y="448874"/>
                </a:cubicBezTo>
                <a:cubicBezTo>
                  <a:pt x="679187" y="452862"/>
                  <a:pt x="712857" y="479752"/>
                  <a:pt x="716311" y="486974"/>
                </a:cubicBezTo>
                <a:cubicBezTo>
                  <a:pt x="740775" y="538125"/>
                  <a:pt x="733338" y="537044"/>
                  <a:pt x="742981" y="570794"/>
                </a:cubicBezTo>
                <a:cubicBezTo>
                  <a:pt x="744084" y="574656"/>
                  <a:pt x="745521" y="578414"/>
                  <a:pt x="746791" y="582224"/>
                </a:cubicBezTo>
                <a:cubicBezTo>
                  <a:pt x="746626" y="584205"/>
                  <a:pt x="745552" y="640613"/>
                  <a:pt x="735361" y="650804"/>
                </a:cubicBezTo>
                <a:lnTo>
                  <a:pt x="720121" y="666044"/>
                </a:lnTo>
                <a:cubicBezTo>
                  <a:pt x="718851" y="669854"/>
                  <a:pt x="718107" y="673882"/>
                  <a:pt x="716311" y="677474"/>
                </a:cubicBezTo>
                <a:cubicBezTo>
                  <a:pt x="710463" y="689169"/>
                  <a:pt x="702117" y="699624"/>
                  <a:pt x="697261" y="711764"/>
                </a:cubicBezTo>
                <a:cubicBezTo>
                  <a:pt x="694392" y="718937"/>
                  <a:pt x="695070" y="727070"/>
                  <a:pt x="693451" y="734624"/>
                </a:cubicBezTo>
                <a:cubicBezTo>
                  <a:pt x="686558" y="766789"/>
                  <a:pt x="690837" y="757596"/>
                  <a:pt x="678211" y="776534"/>
                </a:cubicBezTo>
                <a:cubicBezTo>
                  <a:pt x="668919" y="813701"/>
                  <a:pt x="680265" y="767292"/>
                  <a:pt x="670591" y="810824"/>
                </a:cubicBezTo>
                <a:cubicBezTo>
                  <a:pt x="669455" y="815936"/>
                  <a:pt x="668844" y="821251"/>
                  <a:pt x="666781" y="826064"/>
                </a:cubicBezTo>
                <a:cubicBezTo>
                  <a:pt x="660302" y="841182"/>
                  <a:pt x="657539" y="835192"/>
                  <a:pt x="647731" y="848924"/>
                </a:cubicBezTo>
                <a:cubicBezTo>
                  <a:pt x="644430" y="853546"/>
                  <a:pt x="641907" y="858776"/>
                  <a:pt x="640111" y="864164"/>
                </a:cubicBezTo>
                <a:cubicBezTo>
                  <a:pt x="625560" y="907817"/>
                  <a:pt x="640845" y="882113"/>
                  <a:pt x="624871" y="906074"/>
                </a:cubicBezTo>
                <a:cubicBezTo>
                  <a:pt x="588041" y="904804"/>
                  <a:pt x="551030" y="906122"/>
                  <a:pt x="514381" y="902264"/>
                </a:cubicBezTo>
                <a:cubicBezTo>
                  <a:pt x="502399" y="901003"/>
                  <a:pt x="491975" y="892815"/>
                  <a:pt x="480091" y="890834"/>
                </a:cubicBezTo>
                <a:cubicBezTo>
                  <a:pt x="472471" y="889564"/>
                  <a:pt x="464806" y="888539"/>
                  <a:pt x="457231" y="887024"/>
                </a:cubicBezTo>
                <a:cubicBezTo>
                  <a:pt x="452096" y="885997"/>
                  <a:pt x="447209" y="883649"/>
                  <a:pt x="441991" y="883214"/>
                </a:cubicBezTo>
                <a:cubicBezTo>
                  <a:pt x="416647" y="881102"/>
                  <a:pt x="391191" y="880674"/>
                  <a:pt x="365791" y="879404"/>
                </a:cubicBezTo>
                <a:cubicBezTo>
                  <a:pt x="355631" y="878134"/>
                  <a:pt x="345520" y="876379"/>
                  <a:pt x="335311" y="875594"/>
                </a:cubicBezTo>
                <a:cubicBezTo>
                  <a:pt x="285185" y="871738"/>
                  <a:pt x="205716" y="869605"/>
                  <a:pt x="160051" y="867974"/>
                </a:cubicBezTo>
                <a:cubicBezTo>
                  <a:pt x="158781" y="864164"/>
                  <a:pt x="156241" y="860560"/>
                  <a:pt x="156241" y="856544"/>
                </a:cubicBezTo>
                <a:cubicBezTo>
                  <a:pt x="156241" y="852528"/>
                  <a:pt x="159077" y="849010"/>
                  <a:pt x="160051" y="845114"/>
                </a:cubicBezTo>
                <a:lnTo>
                  <a:pt x="167671" y="814634"/>
                </a:lnTo>
                <a:cubicBezTo>
                  <a:pt x="175846" y="741055"/>
                  <a:pt x="175838" y="755349"/>
                  <a:pt x="167671" y="635564"/>
                </a:cubicBezTo>
                <a:cubicBezTo>
                  <a:pt x="167125" y="627550"/>
                  <a:pt x="161371" y="620627"/>
                  <a:pt x="160051" y="612704"/>
                </a:cubicBezTo>
                <a:cubicBezTo>
                  <a:pt x="158781" y="605084"/>
                  <a:pt x="163719" y="591783"/>
                  <a:pt x="156241" y="589844"/>
                </a:cubicBezTo>
                <a:cubicBezTo>
                  <a:pt x="124254" y="581551"/>
                  <a:pt x="90201" y="587304"/>
                  <a:pt x="57181" y="586034"/>
                </a:cubicBezTo>
                <a:cubicBezTo>
                  <a:pt x="52011" y="482632"/>
                  <a:pt x="57848" y="540839"/>
                  <a:pt x="49561" y="486974"/>
                </a:cubicBezTo>
                <a:cubicBezTo>
                  <a:pt x="48195" y="478098"/>
                  <a:pt x="47770" y="469054"/>
                  <a:pt x="45751" y="460304"/>
                </a:cubicBezTo>
                <a:cubicBezTo>
                  <a:pt x="43945" y="452478"/>
                  <a:pt x="40079" y="445236"/>
                  <a:pt x="38131" y="437444"/>
                </a:cubicBezTo>
                <a:cubicBezTo>
                  <a:pt x="36861" y="432364"/>
                  <a:pt x="35348" y="427339"/>
                  <a:pt x="34321" y="422204"/>
                </a:cubicBezTo>
                <a:cubicBezTo>
                  <a:pt x="32806" y="414629"/>
                  <a:pt x="32954" y="406673"/>
                  <a:pt x="30511" y="399344"/>
                </a:cubicBezTo>
                <a:cubicBezTo>
                  <a:pt x="29063" y="395000"/>
                  <a:pt x="25431" y="391724"/>
                  <a:pt x="22891" y="387914"/>
                </a:cubicBezTo>
                <a:cubicBezTo>
                  <a:pt x="21012" y="314637"/>
                  <a:pt x="22094" y="258022"/>
                  <a:pt x="15271" y="189794"/>
                </a:cubicBezTo>
                <a:cubicBezTo>
                  <a:pt x="13381" y="170891"/>
                  <a:pt x="11177" y="161706"/>
                  <a:pt x="7651" y="144074"/>
                </a:cubicBezTo>
                <a:cubicBezTo>
                  <a:pt x="6381" y="100894"/>
                  <a:pt x="6173" y="57670"/>
                  <a:pt x="3841" y="14534"/>
                </a:cubicBezTo>
                <a:cubicBezTo>
                  <a:pt x="3624" y="10524"/>
                  <a:pt x="529" y="7089"/>
                  <a:pt x="31" y="3104"/>
                </a:cubicBezTo>
                <a:cubicBezTo>
                  <a:pt x="-757" y="-3197"/>
                  <a:pt x="13366" y="1834"/>
                  <a:pt x="22891" y="3104"/>
                </a:cubicBezTo>
                <a:close/>
              </a:path>
            </a:pathLst>
          </a:cu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Rectángulo"/>
          <p:cNvSpPr/>
          <p:nvPr/>
        </p:nvSpPr>
        <p:spPr>
          <a:xfrm rot="19540238">
            <a:off x="5813502" y="1499950"/>
            <a:ext cx="359687" cy="212063"/>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Rectángulo"/>
          <p:cNvSpPr/>
          <p:nvPr/>
        </p:nvSpPr>
        <p:spPr>
          <a:xfrm rot="19540238">
            <a:off x="5436045" y="1656621"/>
            <a:ext cx="434219" cy="240794"/>
          </a:xfrm>
          <a:prstGeom prst="rect">
            <a:avLst/>
          </a:prstGeom>
          <a:solidFill>
            <a:schemeClr val="accent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17 Rectángulo"/>
          <p:cNvSpPr/>
          <p:nvPr/>
        </p:nvSpPr>
        <p:spPr>
          <a:xfrm rot="20000326">
            <a:off x="5373506" y="1426736"/>
            <a:ext cx="692450" cy="15409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19 Forma libre"/>
          <p:cNvSpPr/>
          <p:nvPr/>
        </p:nvSpPr>
        <p:spPr>
          <a:xfrm>
            <a:off x="4531360" y="1651183"/>
            <a:ext cx="1539240" cy="1362527"/>
          </a:xfrm>
          <a:custGeom>
            <a:avLst/>
            <a:gdLst>
              <a:gd name="connsiteX0" fmla="*/ 152400 w 1539240"/>
              <a:gd name="connsiteY0" fmla="*/ 401320 h 1910080"/>
              <a:gd name="connsiteX1" fmla="*/ 193040 w 1539240"/>
              <a:gd name="connsiteY1" fmla="*/ 386080 h 1910080"/>
              <a:gd name="connsiteX2" fmla="*/ 198120 w 1539240"/>
              <a:gd name="connsiteY2" fmla="*/ 370840 h 1910080"/>
              <a:gd name="connsiteX3" fmla="*/ 218440 w 1539240"/>
              <a:gd name="connsiteY3" fmla="*/ 335280 h 1910080"/>
              <a:gd name="connsiteX4" fmla="*/ 233680 w 1539240"/>
              <a:gd name="connsiteY4" fmla="*/ 325120 h 1910080"/>
              <a:gd name="connsiteX5" fmla="*/ 264160 w 1539240"/>
              <a:gd name="connsiteY5" fmla="*/ 314960 h 1910080"/>
              <a:gd name="connsiteX6" fmla="*/ 309880 w 1539240"/>
              <a:gd name="connsiteY6" fmla="*/ 279400 h 1910080"/>
              <a:gd name="connsiteX7" fmla="*/ 330200 w 1539240"/>
              <a:gd name="connsiteY7" fmla="*/ 264160 h 1910080"/>
              <a:gd name="connsiteX8" fmla="*/ 345440 w 1539240"/>
              <a:gd name="connsiteY8" fmla="*/ 248920 h 1910080"/>
              <a:gd name="connsiteX9" fmla="*/ 406400 w 1539240"/>
              <a:gd name="connsiteY9" fmla="*/ 238760 h 1910080"/>
              <a:gd name="connsiteX10" fmla="*/ 436880 w 1539240"/>
              <a:gd name="connsiteY10" fmla="*/ 228600 h 1910080"/>
              <a:gd name="connsiteX11" fmla="*/ 452120 w 1539240"/>
              <a:gd name="connsiteY11" fmla="*/ 223520 h 1910080"/>
              <a:gd name="connsiteX12" fmla="*/ 472440 w 1539240"/>
              <a:gd name="connsiteY12" fmla="*/ 213360 h 1910080"/>
              <a:gd name="connsiteX13" fmla="*/ 523240 w 1539240"/>
              <a:gd name="connsiteY13" fmla="*/ 198120 h 1910080"/>
              <a:gd name="connsiteX14" fmla="*/ 543560 w 1539240"/>
              <a:gd name="connsiteY14" fmla="*/ 167640 h 1910080"/>
              <a:gd name="connsiteX15" fmla="*/ 553720 w 1539240"/>
              <a:gd name="connsiteY15" fmla="*/ 152400 h 1910080"/>
              <a:gd name="connsiteX16" fmla="*/ 635000 w 1539240"/>
              <a:gd name="connsiteY16" fmla="*/ 111760 h 1910080"/>
              <a:gd name="connsiteX17" fmla="*/ 665480 w 1539240"/>
              <a:gd name="connsiteY17" fmla="*/ 91440 h 1910080"/>
              <a:gd name="connsiteX18" fmla="*/ 695960 w 1539240"/>
              <a:gd name="connsiteY18" fmla="*/ 76200 h 1910080"/>
              <a:gd name="connsiteX19" fmla="*/ 711200 w 1539240"/>
              <a:gd name="connsiteY19" fmla="*/ 60960 h 1910080"/>
              <a:gd name="connsiteX20" fmla="*/ 731520 w 1539240"/>
              <a:gd name="connsiteY20" fmla="*/ 30480 h 1910080"/>
              <a:gd name="connsiteX21" fmla="*/ 746760 w 1539240"/>
              <a:gd name="connsiteY21" fmla="*/ 20320 h 1910080"/>
              <a:gd name="connsiteX22" fmla="*/ 792480 w 1539240"/>
              <a:gd name="connsiteY22" fmla="*/ 0 h 1910080"/>
              <a:gd name="connsiteX23" fmla="*/ 787400 w 1539240"/>
              <a:gd name="connsiteY23" fmla="*/ 76200 h 1910080"/>
              <a:gd name="connsiteX24" fmla="*/ 777240 w 1539240"/>
              <a:gd name="connsiteY24" fmla="*/ 203200 h 1910080"/>
              <a:gd name="connsiteX25" fmla="*/ 797560 w 1539240"/>
              <a:gd name="connsiteY25" fmla="*/ 254000 h 1910080"/>
              <a:gd name="connsiteX26" fmla="*/ 802640 w 1539240"/>
              <a:gd name="connsiteY26" fmla="*/ 269240 h 1910080"/>
              <a:gd name="connsiteX27" fmla="*/ 833120 w 1539240"/>
              <a:gd name="connsiteY27" fmla="*/ 289560 h 1910080"/>
              <a:gd name="connsiteX28" fmla="*/ 853440 w 1539240"/>
              <a:gd name="connsiteY28" fmla="*/ 340360 h 1910080"/>
              <a:gd name="connsiteX29" fmla="*/ 858520 w 1539240"/>
              <a:gd name="connsiteY29" fmla="*/ 355600 h 1910080"/>
              <a:gd name="connsiteX30" fmla="*/ 873760 w 1539240"/>
              <a:gd name="connsiteY30" fmla="*/ 365760 h 1910080"/>
              <a:gd name="connsiteX31" fmla="*/ 889000 w 1539240"/>
              <a:gd name="connsiteY31" fmla="*/ 381000 h 1910080"/>
              <a:gd name="connsiteX32" fmla="*/ 904240 w 1539240"/>
              <a:gd name="connsiteY32" fmla="*/ 386080 h 1910080"/>
              <a:gd name="connsiteX33" fmla="*/ 909320 w 1539240"/>
              <a:gd name="connsiteY33" fmla="*/ 426720 h 1910080"/>
              <a:gd name="connsiteX34" fmla="*/ 914400 w 1539240"/>
              <a:gd name="connsiteY34" fmla="*/ 441960 h 1910080"/>
              <a:gd name="connsiteX35" fmla="*/ 944880 w 1539240"/>
              <a:gd name="connsiteY35" fmla="*/ 462280 h 1910080"/>
              <a:gd name="connsiteX36" fmla="*/ 960120 w 1539240"/>
              <a:gd name="connsiteY36" fmla="*/ 497840 h 1910080"/>
              <a:gd name="connsiteX37" fmla="*/ 970280 w 1539240"/>
              <a:gd name="connsiteY37" fmla="*/ 528320 h 1910080"/>
              <a:gd name="connsiteX38" fmla="*/ 990600 w 1539240"/>
              <a:gd name="connsiteY38" fmla="*/ 548640 h 1910080"/>
              <a:gd name="connsiteX39" fmla="*/ 1066800 w 1539240"/>
              <a:gd name="connsiteY39" fmla="*/ 553720 h 1910080"/>
              <a:gd name="connsiteX40" fmla="*/ 1112520 w 1539240"/>
              <a:gd name="connsiteY40" fmla="*/ 558800 h 1910080"/>
              <a:gd name="connsiteX41" fmla="*/ 1143000 w 1539240"/>
              <a:gd name="connsiteY41" fmla="*/ 568960 h 1910080"/>
              <a:gd name="connsiteX42" fmla="*/ 1234440 w 1539240"/>
              <a:gd name="connsiteY42" fmla="*/ 579120 h 1910080"/>
              <a:gd name="connsiteX43" fmla="*/ 1249680 w 1539240"/>
              <a:gd name="connsiteY43" fmla="*/ 584200 h 1910080"/>
              <a:gd name="connsiteX44" fmla="*/ 1295400 w 1539240"/>
              <a:gd name="connsiteY44" fmla="*/ 619760 h 1910080"/>
              <a:gd name="connsiteX45" fmla="*/ 1330960 w 1539240"/>
              <a:gd name="connsiteY45" fmla="*/ 629920 h 1910080"/>
              <a:gd name="connsiteX46" fmla="*/ 1341120 w 1539240"/>
              <a:gd name="connsiteY46" fmla="*/ 645160 h 1910080"/>
              <a:gd name="connsiteX47" fmla="*/ 1356360 w 1539240"/>
              <a:gd name="connsiteY47" fmla="*/ 655320 h 1910080"/>
              <a:gd name="connsiteX48" fmla="*/ 1381760 w 1539240"/>
              <a:gd name="connsiteY48" fmla="*/ 690880 h 1910080"/>
              <a:gd name="connsiteX49" fmla="*/ 1442720 w 1539240"/>
              <a:gd name="connsiteY49" fmla="*/ 701040 h 1910080"/>
              <a:gd name="connsiteX50" fmla="*/ 1493520 w 1539240"/>
              <a:gd name="connsiteY50" fmla="*/ 716280 h 1910080"/>
              <a:gd name="connsiteX51" fmla="*/ 1539240 w 1539240"/>
              <a:gd name="connsiteY51" fmla="*/ 726440 h 1910080"/>
              <a:gd name="connsiteX52" fmla="*/ 1529080 w 1539240"/>
              <a:gd name="connsiteY52" fmla="*/ 762000 h 1910080"/>
              <a:gd name="connsiteX53" fmla="*/ 1508760 w 1539240"/>
              <a:gd name="connsiteY53" fmla="*/ 792480 h 1910080"/>
              <a:gd name="connsiteX54" fmla="*/ 1498600 w 1539240"/>
              <a:gd name="connsiteY54" fmla="*/ 833120 h 1910080"/>
              <a:gd name="connsiteX55" fmla="*/ 1493520 w 1539240"/>
              <a:gd name="connsiteY55" fmla="*/ 848360 h 1910080"/>
              <a:gd name="connsiteX56" fmla="*/ 1478280 w 1539240"/>
              <a:gd name="connsiteY56" fmla="*/ 858520 h 1910080"/>
              <a:gd name="connsiteX57" fmla="*/ 1468120 w 1539240"/>
              <a:gd name="connsiteY57" fmla="*/ 939800 h 1910080"/>
              <a:gd name="connsiteX58" fmla="*/ 1463040 w 1539240"/>
              <a:gd name="connsiteY58" fmla="*/ 955040 h 1910080"/>
              <a:gd name="connsiteX59" fmla="*/ 1457960 w 1539240"/>
              <a:gd name="connsiteY59" fmla="*/ 980440 h 1910080"/>
              <a:gd name="connsiteX60" fmla="*/ 1442720 w 1539240"/>
              <a:gd name="connsiteY60" fmla="*/ 1010920 h 1910080"/>
              <a:gd name="connsiteX61" fmla="*/ 1427480 w 1539240"/>
              <a:gd name="connsiteY61" fmla="*/ 1021080 h 1910080"/>
              <a:gd name="connsiteX62" fmla="*/ 1407160 w 1539240"/>
              <a:gd name="connsiteY62" fmla="*/ 1066800 h 1910080"/>
              <a:gd name="connsiteX63" fmla="*/ 1402080 w 1539240"/>
              <a:gd name="connsiteY63" fmla="*/ 1082040 h 1910080"/>
              <a:gd name="connsiteX64" fmla="*/ 1386840 w 1539240"/>
              <a:gd name="connsiteY64" fmla="*/ 1092200 h 1910080"/>
              <a:gd name="connsiteX65" fmla="*/ 1188720 w 1539240"/>
              <a:gd name="connsiteY65" fmla="*/ 1107440 h 1910080"/>
              <a:gd name="connsiteX66" fmla="*/ 1173480 w 1539240"/>
              <a:gd name="connsiteY66" fmla="*/ 1112520 h 1910080"/>
              <a:gd name="connsiteX67" fmla="*/ 1087120 w 1539240"/>
              <a:gd name="connsiteY67" fmla="*/ 1122680 h 1910080"/>
              <a:gd name="connsiteX68" fmla="*/ 1056640 w 1539240"/>
              <a:gd name="connsiteY68" fmla="*/ 1132840 h 1910080"/>
              <a:gd name="connsiteX69" fmla="*/ 1041400 w 1539240"/>
              <a:gd name="connsiteY69" fmla="*/ 1143000 h 1910080"/>
              <a:gd name="connsiteX70" fmla="*/ 1016000 w 1539240"/>
              <a:gd name="connsiteY70" fmla="*/ 1148080 h 1910080"/>
              <a:gd name="connsiteX71" fmla="*/ 955040 w 1539240"/>
              <a:gd name="connsiteY71" fmla="*/ 1163320 h 1910080"/>
              <a:gd name="connsiteX72" fmla="*/ 919480 w 1539240"/>
              <a:gd name="connsiteY72" fmla="*/ 1173480 h 1910080"/>
              <a:gd name="connsiteX73" fmla="*/ 858520 w 1539240"/>
              <a:gd name="connsiteY73" fmla="*/ 1178560 h 1910080"/>
              <a:gd name="connsiteX74" fmla="*/ 838200 w 1539240"/>
              <a:gd name="connsiteY74" fmla="*/ 1183640 h 1910080"/>
              <a:gd name="connsiteX75" fmla="*/ 807720 w 1539240"/>
              <a:gd name="connsiteY75" fmla="*/ 1203960 h 1910080"/>
              <a:gd name="connsiteX76" fmla="*/ 802640 w 1539240"/>
              <a:gd name="connsiteY76" fmla="*/ 1219200 h 1910080"/>
              <a:gd name="connsiteX77" fmla="*/ 797560 w 1539240"/>
              <a:gd name="connsiteY77" fmla="*/ 1244600 h 1910080"/>
              <a:gd name="connsiteX78" fmla="*/ 772160 w 1539240"/>
              <a:gd name="connsiteY78" fmla="*/ 1270000 h 1910080"/>
              <a:gd name="connsiteX79" fmla="*/ 751840 w 1539240"/>
              <a:gd name="connsiteY79" fmla="*/ 1280160 h 1910080"/>
              <a:gd name="connsiteX80" fmla="*/ 726440 w 1539240"/>
              <a:gd name="connsiteY80" fmla="*/ 1285240 h 1910080"/>
              <a:gd name="connsiteX81" fmla="*/ 695960 w 1539240"/>
              <a:gd name="connsiteY81" fmla="*/ 1305560 h 1910080"/>
              <a:gd name="connsiteX82" fmla="*/ 680720 w 1539240"/>
              <a:gd name="connsiteY82" fmla="*/ 1341120 h 1910080"/>
              <a:gd name="connsiteX83" fmla="*/ 675640 w 1539240"/>
              <a:gd name="connsiteY83" fmla="*/ 1356360 h 1910080"/>
              <a:gd name="connsiteX84" fmla="*/ 665480 w 1539240"/>
              <a:gd name="connsiteY84" fmla="*/ 1371600 h 1910080"/>
              <a:gd name="connsiteX85" fmla="*/ 640080 w 1539240"/>
              <a:gd name="connsiteY85" fmla="*/ 1407160 h 1910080"/>
              <a:gd name="connsiteX86" fmla="*/ 635000 w 1539240"/>
              <a:gd name="connsiteY86" fmla="*/ 1427480 h 1910080"/>
              <a:gd name="connsiteX87" fmla="*/ 609600 w 1539240"/>
              <a:gd name="connsiteY87" fmla="*/ 1473200 h 1910080"/>
              <a:gd name="connsiteX88" fmla="*/ 604520 w 1539240"/>
              <a:gd name="connsiteY88" fmla="*/ 1564640 h 1910080"/>
              <a:gd name="connsiteX89" fmla="*/ 589280 w 1539240"/>
              <a:gd name="connsiteY89" fmla="*/ 1600200 h 1910080"/>
              <a:gd name="connsiteX90" fmla="*/ 584200 w 1539240"/>
              <a:gd name="connsiteY90" fmla="*/ 1615440 h 1910080"/>
              <a:gd name="connsiteX91" fmla="*/ 563880 w 1539240"/>
              <a:gd name="connsiteY91" fmla="*/ 1656080 h 1910080"/>
              <a:gd name="connsiteX92" fmla="*/ 553720 w 1539240"/>
              <a:gd name="connsiteY92" fmla="*/ 1681480 h 1910080"/>
              <a:gd name="connsiteX93" fmla="*/ 523240 w 1539240"/>
              <a:gd name="connsiteY93" fmla="*/ 1722120 h 1910080"/>
              <a:gd name="connsiteX94" fmla="*/ 518160 w 1539240"/>
              <a:gd name="connsiteY94" fmla="*/ 1849120 h 1910080"/>
              <a:gd name="connsiteX95" fmla="*/ 513080 w 1539240"/>
              <a:gd name="connsiteY95" fmla="*/ 1864360 h 1910080"/>
              <a:gd name="connsiteX96" fmla="*/ 502920 w 1539240"/>
              <a:gd name="connsiteY96" fmla="*/ 1879600 h 1910080"/>
              <a:gd name="connsiteX97" fmla="*/ 497840 w 1539240"/>
              <a:gd name="connsiteY97" fmla="*/ 1894840 h 1910080"/>
              <a:gd name="connsiteX98" fmla="*/ 467360 w 1539240"/>
              <a:gd name="connsiteY98" fmla="*/ 1910080 h 1910080"/>
              <a:gd name="connsiteX99" fmla="*/ 411480 w 1539240"/>
              <a:gd name="connsiteY99" fmla="*/ 1899920 h 1910080"/>
              <a:gd name="connsiteX100" fmla="*/ 396240 w 1539240"/>
              <a:gd name="connsiteY100" fmla="*/ 1889760 h 1910080"/>
              <a:gd name="connsiteX101" fmla="*/ 381000 w 1539240"/>
              <a:gd name="connsiteY101" fmla="*/ 1859280 h 1910080"/>
              <a:gd name="connsiteX102" fmla="*/ 345440 w 1539240"/>
              <a:gd name="connsiteY102" fmla="*/ 1844040 h 1910080"/>
              <a:gd name="connsiteX103" fmla="*/ 330200 w 1539240"/>
              <a:gd name="connsiteY103" fmla="*/ 1838960 h 1910080"/>
              <a:gd name="connsiteX104" fmla="*/ 299720 w 1539240"/>
              <a:gd name="connsiteY104" fmla="*/ 1833880 h 1910080"/>
              <a:gd name="connsiteX105" fmla="*/ 269240 w 1539240"/>
              <a:gd name="connsiteY105" fmla="*/ 1823720 h 1910080"/>
              <a:gd name="connsiteX106" fmla="*/ 233680 w 1539240"/>
              <a:gd name="connsiteY106" fmla="*/ 1813560 h 1910080"/>
              <a:gd name="connsiteX107" fmla="*/ 187960 w 1539240"/>
              <a:gd name="connsiteY107" fmla="*/ 1778000 h 1910080"/>
              <a:gd name="connsiteX108" fmla="*/ 152400 w 1539240"/>
              <a:gd name="connsiteY108" fmla="*/ 1772920 h 1910080"/>
              <a:gd name="connsiteX109" fmla="*/ 137160 w 1539240"/>
              <a:gd name="connsiteY109" fmla="*/ 1762760 h 1910080"/>
              <a:gd name="connsiteX110" fmla="*/ 132080 w 1539240"/>
              <a:gd name="connsiteY110" fmla="*/ 1742440 h 1910080"/>
              <a:gd name="connsiteX111" fmla="*/ 116840 w 1539240"/>
              <a:gd name="connsiteY111" fmla="*/ 1701800 h 1910080"/>
              <a:gd name="connsiteX112" fmla="*/ 81280 w 1539240"/>
              <a:gd name="connsiteY112" fmla="*/ 1651000 h 1910080"/>
              <a:gd name="connsiteX113" fmla="*/ 45720 w 1539240"/>
              <a:gd name="connsiteY113" fmla="*/ 1620520 h 1910080"/>
              <a:gd name="connsiteX114" fmla="*/ 40640 w 1539240"/>
              <a:gd name="connsiteY114" fmla="*/ 1554480 h 1910080"/>
              <a:gd name="connsiteX115" fmla="*/ 30480 w 1539240"/>
              <a:gd name="connsiteY115" fmla="*/ 1503680 h 1910080"/>
              <a:gd name="connsiteX116" fmla="*/ 25400 w 1539240"/>
              <a:gd name="connsiteY116" fmla="*/ 1366520 h 1910080"/>
              <a:gd name="connsiteX117" fmla="*/ 10160 w 1539240"/>
              <a:gd name="connsiteY117" fmla="*/ 1336040 h 1910080"/>
              <a:gd name="connsiteX118" fmla="*/ 0 w 1539240"/>
              <a:gd name="connsiteY118" fmla="*/ 1305560 h 1910080"/>
              <a:gd name="connsiteX119" fmla="*/ 5080 w 1539240"/>
              <a:gd name="connsiteY119" fmla="*/ 1264920 h 1910080"/>
              <a:gd name="connsiteX120" fmla="*/ 10160 w 1539240"/>
              <a:gd name="connsiteY120" fmla="*/ 1249680 h 1910080"/>
              <a:gd name="connsiteX121" fmla="*/ 15240 w 1539240"/>
              <a:gd name="connsiteY121" fmla="*/ 1209040 h 1910080"/>
              <a:gd name="connsiteX122" fmla="*/ 20320 w 1539240"/>
              <a:gd name="connsiteY122" fmla="*/ 1173480 h 1910080"/>
              <a:gd name="connsiteX123" fmla="*/ 25400 w 1539240"/>
              <a:gd name="connsiteY123" fmla="*/ 1092200 h 1910080"/>
              <a:gd name="connsiteX124" fmla="*/ 30480 w 1539240"/>
              <a:gd name="connsiteY124" fmla="*/ 1071880 h 1910080"/>
              <a:gd name="connsiteX125" fmla="*/ 45720 w 1539240"/>
              <a:gd name="connsiteY125" fmla="*/ 1026160 h 1910080"/>
              <a:gd name="connsiteX126" fmla="*/ 55880 w 1539240"/>
              <a:gd name="connsiteY126" fmla="*/ 980440 h 1910080"/>
              <a:gd name="connsiteX127" fmla="*/ 66040 w 1539240"/>
              <a:gd name="connsiteY127" fmla="*/ 960120 h 1910080"/>
              <a:gd name="connsiteX128" fmla="*/ 76200 w 1539240"/>
              <a:gd name="connsiteY128" fmla="*/ 924560 h 1910080"/>
              <a:gd name="connsiteX129" fmla="*/ 86360 w 1539240"/>
              <a:gd name="connsiteY129" fmla="*/ 909320 h 1910080"/>
              <a:gd name="connsiteX130" fmla="*/ 91440 w 1539240"/>
              <a:gd name="connsiteY130" fmla="*/ 894080 h 1910080"/>
              <a:gd name="connsiteX131" fmla="*/ 96520 w 1539240"/>
              <a:gd name="connsiteY131" fmla="*/ 848360 h 1910080"/>
              <a:gd name="connsiteX132" fmla="*/ 106680 w 1539240"/>
              <a:gd name="connsiteY132" fmla="*/ 817880 h 1910080"/>
              <a:gd name="connsiteX133" fmla="*/ 111760 w 1539240"/>
              <a:gd name="connsiteY133" fmla="*/ 797560 h 1910080"/>
              <a:gd name="connsiteX134" fmla="*/ 116840 w 1539240"/>
              <a:gd name="connsiteY134" fmla="*/ 767080 h 1910080"/>
              <a:gd name="connsiteX135" fmla="*/ 142240 w 1539240"/>
              <a:gd name="connsiteY135" fmla="*/ 731520 h 1910080"/>
              <a:gd name="connsiteX136" fmla="*/ 167640 w 1539240"/>
              <a:gd name="connsiteY136" fmla="*/ 614680 h 1910080"/>
              <a:gd name="connsiteX137" fmla="*/ 172720 w 1539240"/>
              <a:gd name="connsiteY137" fmla="*/ 579120 h 1910080"/>
              <a:gd name="connsiteX138" fmla="*/ 177800 w 1539240"/>
              <a:gd name="connsiteY138" fmla="*/ 538480 h 1910080"/>
              <a:gd name="connsiteX139" fmla="*/ 187960 w 1539240"/>
              <a:gd name="connsiteY139" fmla="*/ 523240 h 1910080"/>
              <a:gd name="connsiteX140" fmla="*/ 193040 w 1539240"/>
              <a:gd name="connsiteY140" fmla="*/ 502920 h 1910080"/>
              <a:gd name="connsiteX141" fmla="*/ 203200 w 1539240"/>
              <a:gd name="connsiteY141" fmla="*/ 477520 h 1910080"/>
              <a:gd name="connsiteX142" fmla="*/ 208280 w 1539240"/>
              <a:gd name="connsiteY142" fmla="*/ 431800 h 1910080"/>
              <a:gd name="connsiteX143" fmla="*/ 218440 w 1539240"/>
              <a:gd name="connsiteY143" fmla="*/ 386080 h 1910080"/>
              <a:gd name="connsiteX144" fmla="*/ 218440 w 1539240"/>
              <a:gd name="connsiteY144" fmla="*/ 360680 h 19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9240" h="1910080">
                <a:moveTo>
                  <a:pt x="152400" y="401320"/>
                </a:moveTo>
                <a:cubicBezTo>
                  <a:pt x="166169" y="398566"/>
                  <a:pt x="183074" y="398538"/>
                  <a:pt x="193040" y="386080"/>
                </a:cubicBezTo>
                <a:cubicBezTo>
                  <a:pt x="196385" y="381899"/>
                  <a:pt x="196011" y="375762"/>
                  <a:pt x="198120" y="370840"/>
                </a:cubicBezTo>
                <a:cubicBezTo>
                  <a:pt x="201108" y="363867"/>
                  <a:pt x="212063" y="341657"/>
                  <a:pt x="218440" y="335280"/>
                </a:cubicBezTo>
                <a:cubicBezTo>
                  <a:pt x="222757" y="330963"/>
                  <a:pt x="228101" y="327600"/>
                  <a:pt x="233680" y="325120"/>
                </a:cubicBezTo>
                <a:cubicBezTo>
                  <a:pt x="243467" y="320770"/>
                  <a:pt x="264160" y="314960"/>
                  <a:pt x="264160" y="314960"/>
                </a:cubicBezTo>
                <a:cubicBezTo>
                  <a:pt x="298426" y="280694"/>
                  <a:pt x="281009" y="289024"/>
                  <a:pt x="309880" y="279400"/>
                </a:cubicBezTo>
                <a:cubicBezTo>
                  <a:pt x="316653" y="274320"/>
                  <a:pt x="323772" y="269670"/>
                  <a:pt x="330200" y="264160"/>
                </a:cubicBezTo>
                <a:cubicBezTo>
                  <a:pt x="335655" y="259485"/>
                  <a:pt x="339014" y="252133"/>
                  <a:pt x="345440" y="248920"/>
                </a:cubicBezTo>
                <a:cubicBezTo>
                  <a:pt x="351383" y="245949"/>
                  <a:pt x="405557" y="238880"/>
                  <a:pt x="406400" y="238760"/>
                </a:cubicBezTo>
                <a:lnTo>
                  <a:pt x="436880" y="228600"/>
                </a:lnTo>
                <a:cubicBezTo>
                  <a:pt x="441960" y="226907"/>
                  <a:pt x="447331" y="225915"/>
                  <a:pt x="452120" y="223520"/>
                </a:cubicBezTo>
                <a:cubicBezTo>
                  <a:pt x="458893" y="220133"/>
                  <a:pt x="465409" y="216172"/>
                  <a:pt x="472440" y="213360"/>
                </a:cubicBezTo>
                <a:cubicBezTo>
                  <a:pt x="493053" y="205115"/>
                  <a:pt x="503281" y="203110"/>
                  <a:pt x="523240" y="198120"/>
                </a:cubicBezTo>
                <a:lnTo>
                  <a:pt x="543560" y="167640"/>
                </a:lnTo>
                <a:cubicBezTo>
                  <a:pt x="546947" y="162560"/>
                  <a:pt x="548446" y="155476"/>
                  <a:pt x="553720" y="152400"/>
                </a:cubicBezTo>
                <a:cubicBezTo>
                  <a:pt x="620711" y="113322"/>
                  <a:pt x="591858" y="122546"/>
                  <a:pt x="635000" y="111760"/>
                </a:cubicBezTo>
                <a:cubicBezTo>
                  <a:pt x="645160" y="104987"/>
                  <a:pt x="653896" y="95301"/>
                  <a:pt x="665480" y="91440"/>
                </a:cubicBezTo>
                <a:cubicBezTo>
                  <a:pt x="680754" y="86349"/>
                  <a:pt x="682830" y="87142"/>
                  <a:pt x="695960" y="76200"/>
                </a:cubicBezTo>
                <a:cubicBezTo>
                  <a:pt x="701479" y="71601"/>
                  <a:pt x="706789" y="66631"/>
                  <a:pt x="711200" y="60960"/>
                </a:cubicBezTo>
                <a:cubicBezTo>
                  <a:pt x="718697" y="51321"/>
                  <a:pt x="721360" y="37253"/>
                  <a:pt x="731520" y="30480"/>
                </a:cubicBezTo>
                <a:cubicBezTo>
                  <a:pt x="736600" y="27093"/>
                  <a:pt x="741181" y="22800"/>
                  <a:pt x="746760" y="20320"/>
                </a:cubicBezTo>
                <a:cubicBezTo>
                  <a:pt x="801168" y="-3861"/>
                  <a:pt x="757990" y="22993"/>
                  <a:pt x="792480" y="0"/>
                </a:cubicBezTo>
                <a:cubicBezTo>
                  <a:pt x="790787" y="25400"/>
                  <a:pt x="788774" y="50781"/>
                  <a:pt x="787400" y="76200"/>
                </a:cubicBezTo>
                <a:cubicBezTo>
                  <a:pt x="780875" y="196915"/>
                  <a:pt x="794285" y="152064"/>
                  <a:pt x="777240" y="203200"/>
                </a:cubicBezTo>
                <a:cubicBezTo>
                  <a:pt x="800366" y="272577"/>
                  <a:pt x="775136" y="201677"/>
                  <a:pt x="797560" y="254000"/>
                </a:cubicBezTo>
                <a:cubicBezTo>
                  <a:pt x="799669" y="258922"/>
                  <a:pt x="798854" y="265454"/>
                  <a:pt x="802640" y="269240"/>
                </a:cubicBezTo>
                <a:cubicBezTo>
                  <a:pt x="811274" y="277874"/>
                  <a:pt x="833120" y="289560"/>
                  <a:pt x="833120" y="289560"/>
                </a:cubicBezTo>
                <a:cubicBezTo>
                  <a:pt x="848069" y="319459"/>
                  <a:pt x="840885" y="302696"/>
                  <a:pt x="853440" y="340360"/>
                </a:cubicBezTo>
                <a:cubicBezTo>
                  <a:pt x="855133" y="345440"/>
                  <a:pt x="854065" y="352630"/>
                  <a:pt x="858520" y="355600"/>
                </a:cubicBezTo>
                <a:cubicBezTo>
                  <a:pt x="863600" y="358987"/>
                  <a:pt x="869070" y="361851"/>
                  <a:pt x="873760" y="365760"/>
                </a:cubicBezTo>
                <a:cubicBezTo>
                  <a:pt x="879279" y="370359"/>
                  <a:pt x="883022" y="377015"/>
                  <a:pt x="889000" y="381000"/>
                </a:cubicBezTo>
                <a:cubicBezTo>
                  <a:pt x="893455" y="383970"/>
                  <a:pt x="899160" y="384387"/>
                  <a:pt x="904240" y="386080"/>
                </a:cubicBezTo>
                <a:cubicBezTo>
                  <a:pt x="905933" y="399627"/>
                  <a:pt x="906878" y="413288"/>
                  <a:pt x="909320" y="426720"/>
                </a:cubicBezTo>
                <a:cubicBezTo>
                  <a:pt x="910278" y="431988"/>
                  <a:pt x="910614" y="438174"/>
                  <a:pt x="914400" y="441960"/>
                </a:cubicBezTo>
                <a:cubicBezTo>
                  <a:pt x="923034" y="450594"/>
                  <a:pt x="944880" y="462280"/>
                  <a:pt x="944880" y="462280"/>
                </a:cubicBezTo>
                <a:cubicBezTo>
                  <a:pt x="960999" y="486459"/>
                  <a:pt x="951173" y="468018"/>
                  <a:pt x="960120" y="497840"/>
                </a:cubicBezTo>
                <a:cubicBezTo>
                  <a:pt x="963197" y="508098"/>
                  <a:pt x="966893" y="518160"/>
                  <a:pt x="970280" y="528320"/>
                </a:cubicBezTo>
                <a:cubicBezTo>
                  <a:pt x="975490" y="543951"/>
                  <a:pt x="971843" y="546556"/>
                  <a:pt x="990600" y="548640"/>
                </a:cubicBezTo>
                <a:cubicBezTo>
                  <a:pt x="1015901" y="551451"/>
                  <a:pt x="1041432" y="551606"/>
                  <a:pt x="1066800" y="553720"/>
                </a:cubicBezTo>
                <a:cubicBezTo>
                  <a:pt x="1082081" y="554993"/>
                  <a:pt x="1097280" y="557107"/>
                  <a:pt x="1112520" y="558800"/>
                </a:cubicBezTo>
                <a:lnTo>
                  <a:pt x="1143000" y="568960"/>
                </a:lnTo>
                <a:cubicBezTo>
                  <a:pt x="1182390" y="582090"/>
                  <a:pt x="1152897" y="573684"/>
                  <a:pt x="1234440" y="579120"/>
                </a:cubicBezTo>
                <a:cubicBezTo>
                  <a:pt x="1239520" y="580813"/>
                  <a:pt x="1245225" y="581230"/>
                  <a:pt x="1249680" y="584200"/>
                </a:cubicBezTo>
                <a:cubicBezTo>
                  <a:pt x="1249982" y="584402"/>
                  <a:pt x="1285252" y="615701"/>
                  <a:pt x="1295400" y="619760"/>
                </a:cubicBezTo>
                <a:cubicBezTo>
                  <a:pt x="1306846" y="624338"/>
                  <a:pt x="1319107" y="626533"/>
                  <a:pt x="1330960" y="629920"/>
                </a:cubicBezTo>
                <a:cubicBezTo>
                  <a:pt x="1334347" y="635000"/>
                  <a:pt x="1336803" y="640843"/>
                  <a:pt x="1341120" y="645160"/>
                </a:cubicBezTo>
                <a:cubicBezTo>
                  <a:pt x="1345437" y="649477"/>
                  <a:pt x="1352451" y="650630"/>
                  <a:pt x="1356360" y="655320"/>
                </a:cubicBezTo>
                <a:cubicBezTo>
                  <a:pt x="1371951" y="674030"/>
                  <a:pt x="1359061" y="677909"/>
                  <a:pt x="1381760" y="690880"/>
                </a:cubicBezTo>
                <a:cubicBezTo>
                  <a:pt x="1391175" y="696260"/>
                  <a:pt x="1442375" y="700982"/>
                  <a:pt x="1442720" y="701040"/>
                </a:cubicBezTo>
                <a:cubicBezTo>
                  <a:pt x="1493409" y="709488"/>
                  <a:pt x="1425769" y="702730"/>
                  <a:pt x="1493520" y="716280"/>
                </a:cubicBezTo>
                <a:cubicBezTo>
                  <a:pt x="1525766" y="722729"/>
                  <a:pt x="1510543" y="719266"/>
                  <a:pt x="1539240" y="726440"/>
                </a:cubicBezTo>
                <a:cubicBezTo>
                  <a:pt x="1538044" y="731223"/>
                  <a:pt x="1532393" y="756037"/>
                  <a:pt x="1529080" y="762000"/>
                </a:cubicBezTo>
                <a:cubicBezTo>
                  <a:pt x="1523150" y="772674"/>
                  <a:pt x="1512621" y="780896"/>
                  <a:pt x="1508760" y="792480"/>
                </a:cubicBezTo>
                <a:cubicBezTo>
                  <a:pt x="1497148" y="827317"/>
                  <a:pt x="1510860" y="784079"/>
                  <a:pt x="1498600" y="833120"/>
                </a:cubicBezTo>
                <a:cubicBezTo>
                  <a:pt x="1497301" y="838315"/>
                  <a:pt x="1496865" y="844179"/>
                  <a:pt x="1493520" y="848360"/>
                </a:cubicBezTo>
                <a:cubicBezTo>
                  <a:pt x="1489706" y="853128"/>
                  <a:pt x="1483360" y="855133"/>
                  <a:pt x="1478280" y="858520"/>
                </a:cubicBezTo>
                <a:cubicBezTo>
                  <a:pt x="1465763" y="908588"/>
                  <a:pt x="1481057" y="842775"/>
                  <a:pt x="1468120" y="939800"/>
                </a:cubicBezTo>
                <a:cubicBezTo>
                  <a:pt x="1467412" y="945108"/>
                  <a:pt x="1464339" y="949845"/>
                  <a:pt x="1463040" y="955040"/>
                </a:cubicBezTo>
                <a:cubicBezTo>
                  <a:pt x="1460946" y="963417"/>
                  <a:pt x="1460054" y="972063"/>
                  <a:pt x="1457960" y="980440"/>
                </a:cubicBezTo>
                <a:cubicBezTo>
                  <a:pt x="1455206" y="991458"/>
                  <a:pt x="1450997" y="1002643"/>
                  <a:pt x="1442720" y="1010920"/>
                </a:cubicBezTo>
                <a:cubicBezTo>
                  <a:pt x="1438403" y="1015237"/>
                  <a:pt x="1432560" y="1017693"/>
                  <a:pt x="1427480" y="1021080"/>
                </a:cubicBezTo>
                <a:cubicBezTo>
                  <a:pt x="1411379" y="1045231"/>
                  <a:pt x="1419251" y="1030528"/>
                  <a:pt x="1407160" y="1066800"/>
                </a:cubicBezTo>
                <a:cubicBezTo>
                  <a:pt x="1405467" y="1071880"/>
                  <a:pt x="1406535" y="1079070"/>
                  <a:pt x="1402080" y="1082040"/>
                </a:cubicBezTo>
                <a:cubicBezTo>
                  <a:pt x="1397000" y="1085427"/>
                  <a:pt x="1392675" y="1090404"/>
                  <a:pt x="1386840" y="1092200"/>
                </a:cubicBezTo>
                <a:cubicBezTo>
                  <a:pt x="1326874" y="1110651"/>
                  <a:pt x="1242283" y="1105593"/>
                  <a:pt x="1188720" y="1107440"/>
                </a:cubicBezTo>
                <a:cubicBezTo>
                  <a:pt x="1183640" y="1109133"/>
                  <a:pt x="1178675" y="1111221"/>
                  <a:pt x="1173480" y="1112520"/>
                </a:cubicBezTo>
                <a:cubicBezTo>
                  <a:pt x="1141704" y="1120464"/>
                  <a:pt x="1124524" y="1119563"/>
                  <a:pt x="1087120" y="1122680"/>
                </a:cubicBezTo>
                <a:cubicBezTo>
                  <a:pt x="1076960" y="1126067"/>
                  <a:pt x="1066427" y="1128490"/>
                  <a:pt x="1056640" y="1132840"/>
                </a:cubicBezTo>
                <a:cubicBezTo>
                  <a:pt x="1051061" y="1135320"/>
                  <a:pt x="1047117" y="1140856"/>
                  <a:pt x="1041400" y="1143000"/>
                </a:cubicBezTo>
                <a:cubicBezTo>
                  <a:pt x="1033315" y="1146032"/>
                  <a:pt x="1024467" y="1146387"/>
                  <a:pt x="1016000" y="1148080"/>
                </a:cubicBezTo>
                <a:cubicBezTo>
                  <a:pt x="978699" y="1166730"/>
                  <a:pt x="1011793" y="1153001"/>
                  <a:pt x="955040" y="1163320"/>
                </a:cubicBezTo>
                <a:cubicBezTo>
                  <a:pt x="917926" y="1170068"/>
                  <a:pt x="964880" y="1167805"/>
                  <a:pt x="919480" y="1173480"/>
                </a:cubicBezTo>
                <a:cubicBezTo>
                  <a:pt x="899247" y="1176009"/>
                  <a:pt x="878840" y="1176867"/>
                  <a:pt x="858520" y="1178560"/>
                </a:cubicBezTo>
                <a:cubicBezTo>
                  <a:pt x="851747" y="1180253"/>
                  <a:pt x="844445" y="1180518"/>
                  <a:pt x="838200" y="1183640"/>
                </a:cubicBezTo>
                <a:cubicBezTo>
                  <a:pt x="827278" y="1189101"/>
                  <a:pt x="807720" y="1203960"/>
                  <a:pt x="807720" y="1203960"/>
                </a:cubicBezTo>
                <a:cubicBezTo>
                  <a:pt x="806027" y="1209040"/>
                  <a:pt x="803939" y="1214005"/>
                  <a:pt x="802640" y="1219200"/>
                </a:cubicBezTo>
                <a:cubicBezTo>
                  <a:pt x="800546" y="1227577"/>
                  <a:pt x="800592" y="1236515"/>
                  <a:pt x="797560" y="1244600"/>
                </a:cubicBezTo>
                <a:cubicBezTo>
                  <a:pt x="792480" y="1258147"/>
                  <a:pt x="784013" y="1263227"/>
                  <a:pt x="772160" y="1270000"/>
                </a:cubicBezTo>
                <a:cubicBezTo>
                  <a:pt x="765585" y="1273757"/>
                  <a:pt x="759024" y="1277765"/>
                  <a:pt x="751840" y="1280160"/>
                </a:cubicBezTo>
                <a:cubicBezTo>
                  <a:pt x="743649" y="1282890"/>
                  <a:pt x="734907" y="1283547"/>
                  <a:pt x="726440" y="1285240"/>
                </a:cubicBezTo>
                <a:cubicBezTo>
                  <a:pt x="716280" y="1292013"/>
                  <a:pt x="698922" y="1293714"/>
                  <a:pt x="695960" y="1305560"/>
                </a:cubicBezTo>
                <a:cubicBezTo>
                  <a:pt x="685387" y="1347850"/>
                  <a:pt x="698261" y="1306038"/>
                  <a:pt x="680720" y="1341120"/>
                </a:cubicBezTo>
                <a:cubicBezTo>
                  <a:pt x="678325" y="1345909"/>
                  <a:pt x="678035" y="1351571"/>
                  <a:pt x="675640" y="1356360"/>
                </a:cubicBezTo>
                <a:cubicBezTo>
                  <a:pt x="672910" y="1361821"/>
                  <a:pt x="669029" y="1366632"/>
                  <a:pt x="665480" y="1371600"/>
                </a:cubicBezTo>
                <a:cubicBezTo>
                  <a:pt x="633975" y="1415708"/>
                  <a:pt x="664024" y="1371244"/>
                  <a:pt x="640080" y="1407160"/>
                </a:cubicBezTo>
                <a:cubicBezTo>
                  <a:pt x="638387" y="1413933"/>
                  <a:pt x="638122" y="1421235"/>
                  <a:pt x="635000" y="1427480"/>
                </a:cubicBezTo>
                <a:cubicBezTo>
                  <a:pt x="600065" y="1497351"/>
                  <a:pt x="623648" y="1431056"/>
                  <a:pt x="609600" y="1473200"/>
                </a:cubicBezTo>
                <a:cubicBezTo>
                  <a:pt x="607907" y="1503680"/>
                  <a:pt x="607284" y="1534238"/>
                  <a:pt x="604520" y="1564640"/>
                </a:cubicBezTo>
                <a:cubicBezTo>
                  <a:pt x="602171" y="1590484"/>
                  <a:pt x="599630" y="1579500"/>
                  <a:pt x="589280" y="1600200"/>
                </a:cubicBezTo>
                <a:cubicBezTo>
                  <a:pt x="586885" y="1604989"/>
                  <a:pt x="586416" y="1610565"/>
                  <a:pt x="584200" y="1615440"/>
                </a:cubicBezTo>
                <a:cubicBezTo>
                  <a:pt x="577933" y="1629228"/>
                  <a:pt x="569505" y="1642018"/>
                  <a:pt x="563880" y="1656080"/>
                </a:cubicBezTo>
                <a:cubicBezTo>
                  <a:pt x="560493" y="1664547"/>
                  <a:pt x="558499" y="1673714"/>
                  <a:pt x="553720" y="1681480"/>
                </a:cubicBezTo>
                <a:cubicBezTo>
                  <a:pt x="544845" y="1695901"/>
                  <a:pt x="523240" y="1722120"/>
                  <a:pt x="523240" y="1722120"/>
                </a:cubicBezTo>
                <a:cubicBezTo>
                  <a:pt x="521547" y="1764453"/>
                  <a:pt x="521179" y="1806860"/>
                  <a:pt x="518160" y="1849120"/>
                </a:cubicBezTo>
                <a:cubicBezTo>
                  <a:pt x="517778" y="1854461"/>
                  <a:pt x="515475" y="1859571"/>
                  <a:pt x="513080" y="1864360"/>
                </a:cubicBezTo>
                <a:cubicBezTo>
                  <a:pt x="510350" y="1869821"/>
                  <a:pt x="505650" y="1874139"/>
                  <a:pt x="502920" y="1879600"/>
                </a:cubicBezTo>
                <a:cubicBezTo>
                  <a:pt x="500525" y="1884389"/>
                  <a:pt x="501185" y="1890659"/>
                  <a:pt x="497840" y="1894840"/>
                </a:cubicBezTo>
                <a:cubicBezTo>
                  <a:pt x="490678" y="1903792"/>
                  <a:pt x="477400" y="1906733"/>
                  <a:pt x="467360" y="1910080"/>
                </a:cubicBezTo>
                <a:cubicBezTo>
                  <a:pt x="459120" y="1908903"/>
                  <a:pt x="423456" y="1905053"/>
                  <a:pt x="411480" y="1899920"/>
                </a:cubicBezTo>
                <a:cubicBezTo>
                  <a:pt x="405868" y="1897515"/>
                  <a:pt x="401320" y="1893147"/>
                  <a:pt x="396240" y="1889760"/>
                </a:cubicBezTo>
                <a:cubicBezTo>
                  <a:pt x="392108" y="1877365"/>
                  <a:pt x="390848" y="1869128"/>
                  <a:pt x="381000" y="1859280"/>
                </a:cubicBezTo>
                <a:cubicBezTo>
                  <a:pt x="368626" y="1846906"/>
                  <a:pt x="361762" y="1848704"/>
                  <a:pt x="345440" y="1844040"/>
                </a:cubicBezTo>
                <a:cubicBezTo>
                  <a:pt x="340291" y="1842569"/>
                  <a:pt x="335427" y="1840122"/>
                  <a:pt x="330200" y="1838960"/>
                </a:cubicBezTo>
                <a:cubicBezTo>
                  <a:pt x="320145" y="1836726"/>
                  <a:pt x="309713" y="1836378"/>
                  <a:pt x="299720" y="1833880"/>
                </a:cubicBezTo>
                <a:cubicBezTo>
                  <a:pt x="289330" y="1831283"/>
                  <a:pt x="279630" y="1826317"/>
                  <a:pt x="269240" y="1823720"/>
                </a:cubicBezTo>
                <a:cubicBezTo>
                  <a:pt x="243725" y="1817341"/>
                  <a:pt x="255544" y="1820848"/>
                  <a:pt x="233680" y="1813560"/>
                </a:cubicBezTo>
                <a:cubicBezTo>
                  <a:pt x="222914" y="1802794"/>
                  <a:pt x="202138" y="1780025"/>
                  <a:pt x="187960" y="1778000"/>
                </a:cubicBezTo>
                <a:lnTo>
                  <a:pt x="152400" y="1772920"/>
                </a:lnTo>
                <a:cubicBezTo>
                  <a:pt x="147320" y="1769533"/>
                  <a:pt x="140547" y="1767840"/>
                  <a:pt x="137160" y="1762760"/>
                </a:cubicBezTo>
                <a:cubicBezTo>
                  <a:pt x="133287" y="1756951"/>
                  <a:pt x="133998" y="1749153"/>
                  <a:pt x="132080" y="1742440"/>
                </a:cubicBezTo>
                <a:cubicBezTo>
                  <a:pt x="129531" y="1733518"/>
                  <a:pt x="119768" y="1706680"/>
                  <a:pt x="116840" y="1701800"/>
                </a:cubicBezTo>
                <a:cubicBezTo>
                  <a:pt x="106205" y="1684076"/>
                  <a:pt x="97816" y="1663402"/>
                  <a:pt x="81280" y="1651000"/>
                </a:cubicBezTo>
                <a:cubicBezTo>
                  <a:pt x="55213" y="1631449"/>
                  <a:pt x="66947" y="1641747"/>
                  <a:pt x="45720" y="1620520"/>
                </a:cubicBezTo>
                <a:cubicBezTo>
                  <a:pt x="44027" y="1598507"/>
                  <a:pt x="43496" y="1576373"/>
                  <a:pt x="40640" y="1554480"/>
                </a:cubicBezTo>
                <a:cubicBezTo>
                  <a:pt x="38406" y="1537356"/>
                  <a:pt x="30480" y="1503680"/>
                  <a:pt x="30480" y="1503680"/>
                </a:cubicBezTo>
                <a:cubicBezTo>
                  <a:pt x="28787" y="1457960"/>
                  <a:pt x="28443" y="1412170"/>
                  <a:pt x="25400" y="1366520"/>
                </a:cubicBezTo>
                <a:cubicBezTo>
                  <a:pt x="24310" y="1350173"/>
                  <a:pt x="16539" y="1350394"/>
                  <a:pt x="10160" y="1336040"/>
                </a:cubicBezTo>
                <a:cubicBezTo>
                  <a:pt x="5810" y="1326253"/>
                  <a:pt x="0" y="1305560"/>
                  <a:pt x="0" y="1305560"/>
                </a:cubicBezTo>
                <a:cubicBezTo>
                  <a:pt x="1693" y="1292013"/>
                  <a:pt x="2638" y="1278352"/>
                  <a:pt x="5080" y="1264920"/>
                </a:cubicBezTo>
                <a:cubicBezTo>
                  <a:pt x="6038" y="1259652"/>
                  <a:pt x="9202" y="1254948"/>
                  <a:pt x="10160" y="1249680"/>
                </a:cubicBezTo>
                <a:cubicBezTo>
                  <a:pt x="12602" y="1236248"/>
                  <a:pt x="13436" y="1222572"/>
                  <a:pt x="15240" y="1209040"/>
                </a:cubicBezTo>
                <a:cubicBezTo>
                  <a:pt x="16822" y="1197171"/>
                  <a:pt x="18627" y="1185333"/>
                  <a:pt x="20320" y="1173480"/>
                </a:cubicBezTo>
                <a:cubicBezTo>
                  <a:pt x="22013" y="1146387"/>
                  <a:pt x="22699" y="1119211"/>
                  <a:pt x="25400" y="1092200"/>
                </a:cubicBezTo>
                <a:cubicBezTo>
                  <a:pt x="26095" y="1085253"/>
                  <a:pt x="28427" y="1078553"/>
                  <a:pt x="30480" y="1071880"/>
                </a:cubicBezTo>
                <a:cubicBezTo>
                  <a:pt x="35204" y="1056526"/>
                  <a:pt x="43079" y="1042006"/>
                  <a:pt x="45720" y="1026160"/>
                </a:cubicBezTo>
                <a:cubicBezTo>
                  <a:pt x="48765" y="1007893"/>
                  <a:pt x="49059" y="996356"/>
                  <a:pt x="55880" y="980440"/>
                </a:cubicBezTo>
                <a:cubicBezTo>
                  <a:pt x="58863" y="973479"/>
                  <a:pt x="63452" y="967237"/>
                  <a:pt x="66040" y="960120"/>
                </a:cubicBezTo>
                <a:cubicBezTo>
                  <a:pt x="70253" y="948535"/>
                  <a:pt x="71622" y="936006"/>
                  <a:pt x="76200" y="924560"/>
                </a:cubicBezTo>
                <a:cubicBezTo>
                  <a:pt x="78467" y="918891"/>
                  <a:pt x="83630" y="914781"/>
                  <a:pt x="86360" y="909320"/>
                </a:cubicBezTo>
                <a:cubicBezTo>
                  <a:pt x="88755" y="904531"/>
                  <a:pt x="89747" y="899160"/>
                  <a:pt x="91440" y="894080"/>
                </a:cubicBezTo>
                <a:cubicBezTo>
                  <a:pt x="93133" y="878840"/>
                  <a:pt x="93513" y="863396"/>
                  <a:pt x="96520" y="848360"/>
                </a:cubicBezTo>
                <a:cubicBezTo>
                  <a:pt x="98620" y="837858"/>
                  <a:pt x="104083" y="828270"/>
                  <a:pt x="106680" y="817880"/>
                </a:cubicBezTo>
                <a:cubicBezTo>
                  <a:pt x="108373" y="811107"/>
                  <a:pt x="110391" y="804406"/>
                  <a:pt x="111760" y="797560"/>
                </a:cubicBezTo>
                <a:cubicBezTo>
                  <a:pt x="113780" y="787460"/>
                  <a:pt x="113583" y="776852"/>
                  <a:pt x="116840" y="767080"/>
                </a:cubicBezTo>
                <a:cubicBezTo>
                  <a:pt x="118326" y="762623"/>
                  <a:pt x="141879" y="732002"/>
                  <a:pt x="142240" y="731520"/>
                </a:cubicBezTo>
                <a:cubicBezTo>
                  <a:pt x="168219" y="634099"/>
                  <a:pt x="158187" y="685575"/>
                  <a:pt x="167640" y="614680"/>
                </a:cubicBezTo>
                <a:cubicBezTo>
                  <a:pt x="169222" y="602811"/>
                  <a:pt x="171138" y="590989"/>
                  <a:pt x="172720" y="579120"/>
                </a:cubicBezTo>
                <a:cubicBezTo>
                  <a:pt x="174524" y="565588"/>
                  <a:pt x="174208" y="551651"/>
                  <a:pt x="177800" y="538480"/>
                </a:cubicBezTo>
                <a:cubicBezTo>
                  <a:pt x="179406" y="532590"/>
                  <a:pt x="184573" y="528320"/>
                  <a:pt x="187960" y="523240"/>
                </a:cubicBezTo>
                <a:cubicBezTo>
                  <a:pt x="189653" y="516467"/>
                  <a:pt x="190832" y="509544"/>
                  <a:pt x="193040" y="502920"/>
                </a:cubicBezTo>
                <a:cubicBezTo>
                  <a:pt x="195924" y="494269"/>
                  <a:pt x="201289" y="486436"/>
                  <a:pt x="203200" y="477520"/>
                </a:cubicBezTo>
                <a:cubicBezTo>
                  <a:pt x="206413" y="462527"/>
                  <a:pt x="205948" y="446955"/>
                  <a:pt x="208280" y="431800"/>
                </a:cubicBezTo>
                <a:cubicBezTo>
                  <a:pt x="213129" y="400284"/>
                  <a:pt x="214867" y="421813"/>
                  <a:pt x="218440" y="386080"/>
                </a:cubicBezTo>
                <a:cubicBezTo>
                  <a:pt x="219282" y="377655"/>
                  <a:pt x="218440" y="369147"/>
                  <a:pt x="218440" y="360680"/>
                </a:cubicBezTo>
              </a:path>
            </a:pathLst>
          </a:custGeom>
          <a:solidFill>
            <a:srgbClr val="CC042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20 Forma libre"/>
          <p:cNvSpPr/>
          <p:nvPr/>
        </p:nvSpPr>
        <p:spPr>
          <a:xfrm>
            <a:off x="1869440" y="3063982"/>
            <a:ext cx="2890520" cy="1645178"/>
          </a:xfrm>
          <a:custGeom>
            <a:avLst/>
            <a:gdLst>
              <a:gd name="connsiteX0" fmla="*/ 0 w 2890520"/>
              <a:gd name="connsiteY0" fmla="*/ 0 h 2306320"/>
              <a:gd name="connsiteX1" fmla="*/ 1640840 w 2890520"/>
              <a:gd name="connsiteY1" fmla="*/ 1234440 h 2306320"/>
              <a:gd name="connsiteX2" fmla="*/ 1874520 w 2890520"/>
              <a:gd name="connsiteY2" fmla="*/ 975360 h 2306320"/>
              <a:gd name="connsiteX3" fmla="*/ 2890520 w 2890520"/>
              <a:gd name="connsiteY3" fmla="*/ 2275840 h 2306320"/>
              <a:gd name="connsiteX4" fmla="*/ 2433320 w 2890520"/>
              <a:gd name="connsiteY4" fmla="*/ 2306320 h 2306320"/>
              <a:gd name="connsiteX5" fmla="*/ 1544320 w 2890520"/>
              <a:gd name="connsiteY5" fmla="*/ 1341120 h 2306320"/>
              <a:gd name="connsiteX6" fmla="*/ 1625600 w 2890520"/>
              <a:gd name="connsiteY6" fmla="*/ 1275080 h 2306320"/>
              <a:gd name="connsiteX7" fmla="*/ 0 w 2890520"/>
              <a:gd name="connsiteY7" fmla="*/ 0 h 230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0520" h="2306320">
                <a:moveTo>
                  <a:pt x="0" y="0"/>
                </a:moveTo>
                <a:lnTo>
                  <a:pt x="1640840" y="1234440"/>
                </a:lnTo>
                <a:lnTo>
                  <a:pt x="1874520" y="975360"/>
                </a:lnTo>
                <a:lnTo>
                  <a:pt x="2890520" y="2275840"/>
                </a:lnTo>
                <a:lnTo>
                  <a:pt x="2433320" y="2306320"/>
                </a:lnTo>
                <a:lnTo>
                  <a:pt x="1544320" y="1341120"/>
                </a:lnTo>
                <a:lnTo>
                  <a:pt x="1625600" y="1275080"/>
                </a:lnTo>
                <a:lnTo>
                  <a:pt x="0" y="0"/>
                </a:lnTo>
                <a:close/>
              </a:path>
            </a:pathLst>
          </a:cu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21 Forma libre"/>
          <p:cNvSpPr/>
          <p:nvPr/>
        </p:nvSpPr>
        <p:spPr>
          <a:xfrm>
            <a:off x="2875280" y="4094124"/>
            <a:ext cx="680720" cy="413107"/>
          </a:xfrm>
          <a:custGeom>
            <a:avLst/>
            <a:gdLst>
              <a:gd name="connsiteX0" fmla="*/ 0 w 680720"/>
              <a:gd name="connsiteY0" fmla="*/ 406400 h 579120"/>
              <a:gd name="connsiteX1" fmla="*/ 431800 w 680720"/>
              <a:gd name="connsiteY1" fmla="*/ 0 h 579120"/>
              <a:gd name="connsiteX2" fmla="*/ 680720 w 680720"/>
              <a:gd name="connsiteY2" fmla="*/ 350520 h 579120"/>
              <a:gd name="connsiteX3" fmla="*/ 665480 w 680720"/>
              <a:gd name="connsiteY3" fmla="*/ 426720 h 579120"/>
              <a:gd name="connsiteX4" fmla="*/ 472440 w 680720"/>
              <a:gd name="connsiteY4" fmla="*/ 482600 h 579120"/>
              <a:gd name="connsiteX5" fmla="*/ 431800 w 680720"/>
              <a:gd name="connsiteY5" fmla="*/ 487680 h 579120"/>
              <a:gd name="connsiteX6" fmla="*/ 137160 w 680720"/>
              <a:gd name="connsiteY6" fmla="*/ 579120 h 579120"/>
              <a:gd name="connsiteX7" fmla="*/ 0 w 680720"/>
              <a:gd name="connsiteY7" fmla="*/ 40640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20" h="579120">
                <a:moveTo>
                  <a:pt x="0" y="406400"/>
                </a:moveTo>
                <a:lnTo>
                  <a:pt x="431800" y="0"/>
                </a:lnTo>
                <a:lnTo>
                  <a:pt x="680720" y="350520"/>
                </a:lnTo>
                <a:lnTo>
                  <a:pt x="665480" y="426720"/>
                </a:lnTo>
                <a:lnTo>
                  <a:pt x="472440" y="482600"/>
                </a:lnTo>
                <a:lnTo>
                  <a:pt x="431800" y="487680"/>
                </a:lnTo>
                <a:lnTo>
                  <a:pt x="137160" y="579120"/>
                </a:lnTo>
                <a:lnTo>
                  <a:pt x="0" y="406400"/>
                </a:lnTo>
                <a:close/>
              </a:path>
            </a:pathLst>
          </a:custGeom>
          <a:solidFill>
            <a:schemeClr val="tx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22 Forma libre"/>
          <p:cNvSpPr/>
          <p:nvPr/>
        </p:nvSpPr>
        <p:spPr>
          <a:xfrm>
            <a:off x="4343400" y="4785996"/>
            <a:ext cx="767080" cy="402235"/>
          </a:xfrm>
          <a:custGeom>
            <a:avLst/>
            <a:gdLst>
              <a:gd name="connsiteX0" fmla="*/ 0 w 767080"/>
              <a:gd name="connsiteY0" fmla="*/ 528320 h 563880"/>
              <a:gd name="connsiteX1" fmla="*/ 513080 w 767080"/>
              <a:gd name="connsiteY1" fmla="*/ 0 h 563880"/>
              <a:gd name="connsiteX2" fmla="*/ 767080 w 767080"/>
              <a:gd name="connsiteY2" fmla="*/ 563880 h 563880"/>
              <a:gd name="connsiteX3" fmla="*/ 0 w 767080"/>
              <a:gd name="connsiteY3" fmla="*/ 528320 h 563880"/>
            </a:gdLst>
            <a:ahLst/>
            <a:cxnLst>
              <a:cxn ang="0">
                <a:pos x="connsiteX0" y="connsiteY0"/>
              </a:cxn>
              <a:cxn ang="0">
                <a:pos x="connsiteX1" y="connsiteY1"/>
              </a:cxn>
              <a:cxn ang="0">
                <a:pos x="connsiteX2" y="connsiteY2"/>
              </a:cxn>
              <a:cxn ang="0">
                <a:pos x="connsiteX3" y="connsiteY3"/>
              </a:cxn>
            </a:cxnLst>
            <a:rect l="l" t="t" r="r" b="b"/>
            <a:pathLst>
              <a:path w="767080" h="563880">
                <a:moveTo>
                  <a:pt x="0" y="528320"/>
                </a:moveTo>
                <a:lnTo>
                  <a:pt x="513080" y="0"/>
                </a:lnTo>
                <a:lnTo>
                  <a:pt x="767080" y="563880"/>
                </a:lnTo>
                <a:lnTo>
                  <a:pt x="0" y="528320"/>
                </a:lnTo>
                <a:close/>
              </a:path>
            </a:pathLst>
          </a:cu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25 Forma libre"/>
          <p:cNvSpPr/>
          <p:nvPr/>
        </p:nvSpPr>
        <p:spPr>
          <a:xfrm>
            <a:off x="4650510" y="2957922"/>
            <a:ext cx="658091" cy="538620"/>
          </a:xfrm>
          <a:custGeom>
            <a:avLst/>
            <a:gdLst>
              <a:gd name="connsiteX0" fmla="*/ 436418 w 658091"/>
              <a:gd name="connsiteY0" fmla="*/ 0 h 755073"/>
              <a:gd name="connsiteX1" fmla="*/ 595746 w 658091"/>
              <a:gd name="connsiteY1" fmla="*/ 307109 h 755073"/>
              <a:gd name="connsiteX2" fmla="*/ 658091 w 658091"/>
              <a:gd name="connsiteY2" fmla="*/ 471054 h 755073"/>
              <a:gd name="connsiteX3" fmla="*/ 551873 w 658091"/>
              <a:gd name="connsiteY3" fmla="*/ 755073 h 755073"/>
              <a:gd name="connsiteX4" fmla="*/ 570346 w 658091"/>
              <a:gd name="connsiteY4" fmla="*/ 736600 h 755073"/>
              <a:gd name="connsiteX5" fmla="*/ 0 w 658091"/>
              <a:gd name="connsiteY5" fmla="*/ 584200 h 755073"/>
              <a:gd name="connsiteX6" fmla="*/ 436418 w 658091"/>
              <a:gd name="connsiteY6" fmla="*/ 0 h 75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091" h="755073">
                <a:moveTo>
                  <a:pt x="436418" y="0"/>
                </a:moveTo>
                <a:lnTo>
                  <a:pt x="595746" y="307109"/>
                </a:lnTo>
                <a:lnTo>
                  <a:pt x="658091" y="471054"/>
                </a:lnTo>
                <a:lnTo>
                  <a:pt x="551873" y="755073"/>
                </a:lnTo>
                <a:lnTo>
                  <a:pt x="570346" y="736600"/>
                </a:lnTo>
                <a:lnTo>
                  <a:pt x="0" y="584200"/>
                </a:lnTo>
                <a:lnTo>
                  <a:pt x="436418" y="0"/>
                </a:lnTo>
                <a:close/>
              </a:path>
            </a:pathLst>
          </a:cu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26 Forma libre"/>
          <p:cNvSpPr/>
          <p:nvPr/>
        </p:nvSpPr>
        <p:spPr>
          <a:xfrm>
            <a:off x="3406140" y="2499650"/>
            <a:ext cx="1554480" cy="932207"/>
          </a:xfrm>
          <a:custGeom>
            <a:avLst/>
            <a:gdLst>
              <a:gd name="connsiteX0" fmla="*/ 0 w 1554480"/>
              <a:gd name="connsiteY0" fmla="*/ 0 h 1306830"/>
              <a:gd name="connsiteX1" fmla="*/ 160020 w 1554480"/>
              <a:gd name="connsiteY1" fmla="*/ 57150 h 1306830"/>
              <a:gd name="connsiteX2" fmla="*/ 853440 w 1554480"/>
              <a:gd name="connsiteY2" fmla="*/ 605790 h 1306830"/>
              <a:gd name="connsiteX3" fmla="*/ 1021080 w 1554480"/>
              <a:gd name="connsiteY3" fmla="*/ 160020 h 1306830"/>
              <a:gd name="connsiteX4" fmla="*/ 1154430 w 1554480"/>
              <a:gd name="connsiteY4" fmla="*/ 232410 h 1306830"/>
              <a:gd name="connsiteX5" fmla="*/ 1261110 w 1554480"/>
              <a:gd name="connsiteY5" fmla="*/ 628650 h 1306830"/>
              <a:gd name="connsiteX6" fmla="*/ 1554480 w 1554480"/>
              <a:gd name="connsiteY6" fmla="*/ 754380 h 1306830"/>
              <a:gd name="connsiteX7" fmla="*/ 1223010 w 1554480"/>
              <a:gd name="connsiteY7" fmla="*/ 1226820 h 1306830"/>
              <a:gd name="connsiteX8" fmla="*/ 1196340 w 1554480"/>
              <a:gd name="connsiteY8" fmla="*/ 1306830 h 1306830"/>
              <a:gd name="connsiteX9" fmla="*/ 765810 w 1554480"/>
              <a:gd name="connsiteY9" fmla="*/ 1211580 h 1306830"/>
              <a:gd name="connsiteX10" fmla="*/ 887730 w 1554480"/>
              <a:gd name="connsiteY10" fmla="*/ 1013460 h 1306830"/>
              <a:gd name="connsiteX11" fmla="*/ 701040 w 1554480"/>
              <a:gd name="connsiteY11" fmla="*/ 952500 h 1306830"/>
              <a:gd name="connsiteX12" fmla="*/ 845820 w 1554480"/>
              <a:gd name="connsiteY12" fmla="*/ 621030 h 1306830"/>
              <a:gd name="connsiteX13" fmla="*/ 358140 w 1554480"/>
              <a:gd name="connsiteY13" fmla="*/ 247650 h 1306830"/>
              <a:gd name="connsiteX14" fmla="*/ 167640 w 1554480"/>
              <a:gd name="connsiteY14" fmla="*/ 110490 h 1306830"/>
              <a:gd name="connsiteX15" fmla="*/ 0 w 1554480"/>
              <a:gd name="connsiteY15" fmla="*/ 0 h 130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4480" h="1306830">
                <a:moveTo>
                  <a:pt x="0" y="0"/>
                </a:moveTo>
                <a:lnTo>
                  <a:pt x="160020" y="57150"/>
                </a:lnTo>
                <a:lnTo>
                  <a:pt x="853440" y="605790"/>
                </a:lnTo>
                <a:lnTo>
                  <a:pt x="1021080" y="160020"/>
                </a:lnTo>
                <a:lnTo>
                  <a:pt x="1154430" y="232410"/>
                </a:lnTo>
                <a:lnTo>
                  <a:pt x="1261110" y="628650"/>
                </a:lnTo>
                <a:lnTo>
                  <a:pt x="1554480" y="754380"/>
                </a:lnTo>
                <a:lnTo>
                  <a:pt x="1223010" y="1226820"/>
                </a:lnTo>
                <a:lnTo>
                  <a:pt x="1196340" y="1306830"/>
                </a:lnTo>
                <a:lnTo>
                  <a:pt x="765810" y="1211580"/>
                </a:lnTo>
                <a:lnTo>
                  <a:pt x="887730" y="1013460"/>
                </a:lnTo>
                <a:lnTo>
                  <a:pt x="701040" y="952500"/>
                </a:lnTo>
                <a:lnTo>
                  <a:pt x="845820" y="621030"/>
                </a:lnTo>
                <a:lnTo>
                  <a:pt x="358140" y="247650"/>
                </a:lnTo>
                <a:lnTo>
                  <a:pt x="167640" y="110490"/>
                </a:lnTo>
                <a:lnTo>
                  <a:pt x="0" y="0"/>
                </a:lnTo>
                <a:close/>
              </a:path>
            </a:pathLst>
          </a:cu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27 Forma libre"/>
          <p:cNvSpPr/>
          <p:nvPr/>
        </p:nvSpPr>
        <p:spPr>
          <a:xfrm>
            <a:off x="3798570" y="3204705"/>
            <a:ext cx="499110" cy="472898"/>
          </a:xfrm>
          <a:custGeom>
            <a:avLst/>
            <a:gdLst>
              <a:gd name="connsiteX0" fmla="*/ 38100 w 499110"/>
              <a:gd name="connsiteY0" fmla="*/ 140970 h 662940"/>
              <a:gd name="connsiteX1" fmla="*/ 137160 w 499110"/>
              <a:gd name="connsiteY1" fmla="*/ 243840 h 662940"/>
              <a:gd name="connsiteX2" fmla="*/ 300990 w 499110"/>
              <a:gd name="connsiteY2" fmla="*/ 0 h 662940"/>
              <a:gd name="connsiteX3" fmla="*/ 480060 w 499110"/>
              <a:gd name="connsiteY3" fmla="*/ 53340 h 662940"/>
              <a:gd name="connsiteX4" fmla="*/ 365760 w 499110"/>
              <a:gd name="connsiteY4" fmla="*/ 232410 h 662940"/>
              <a:gd name="connsiteX5" fmla="*/ 499110 w 499110"/>
              <a:gd name="connsiteY5" fmla="*/ 289560 h 662940"/>
              <a:gd name="connsiteX6" fmla="*/ 270510 w 499110"/>
              <a:gd name="connsiteY6" fmla="*/ 662940 h 662940"/>
              <a:gd name="connsiteX7" fmla="*/ 0 w 499110"/>
              <a:gd name="connsiteY7" fmla="*/ 457200 h 662940"/>
              <a:gd name="connsiteX8" fmla="*/ 144780 w 499110"/>
              <a:gd name="connsiteY8" fmla="*/ 285750 h 662940"/>
              <a:gd name="connsiteX9" fmla="*/ 53340 w 499110"/>
              <a:gd name="connsiteY9" fmla="*/ 194310 h 662940"/>
              <a:gd name="connsiteX10" fmla="*/ 38100 w 499110"/>
              <a:gd name="connsiteY10" fmla="*/ 140970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110" h="662940">
                <a:moveTo>
                  <a:pt x="38100" y="140970"/>
                </a:moveTo>
                <a:lnTo>
                  <a:pt x="137160" y="243840"/>
                </a:lnTo>
                <a:lnTo>
                  <a:pt x="300990" y="0"/>
                </a:lnTo>
                <a:lnTo>
                  <a:pt x="480060" y="53340"/>
                </a:lnTo>
                <a:lnTo>
                  <a:pt x="365760" y="232410"/>
                </a:lnTo>
                <a:lnTo>
                  <a:pt x="499110" y="289560"/>
                </a:lnTo>
                <a:lnTo>
                  <a:pt x="270510" y="662940"/>
                </a:lnTo>
                <a:lnTo>
                  <a:pt x="0" y="457200"/>
                </a:lnTo>
                <a:lnTo>
                  <a:pt x="144780" y="285750"/>
                </a:lnTo>
                <a:lnTo>
                  <a:pt x="53340" y="194310"/>
                </a:lnTo>
                <a:lnTo>
                  <a:pt x="38100" y="140970"/>
                </a:lnTo>
                <a:close/>
              </a:path>
            </a:pathLst>
          </a:custGeom>
          <a:solidFill>
            <a:schemeClr val="accent4">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28 Forma libre"/>
          <p:cNvSpPr/>
          <p:nvPr/>
        </p:nvSpPr>
        <p:spPr>
          <a:xfrm>
            <a:off x="3528646" y="3516257"/>
            <a:ext cx="1424354" cy="1697583"/>
          </a:xfrm>
          <a:custGeom>
            <a:avLst/>
            <a:gdLst>
              <a:gd name="connsiteX0" fmla="*/ 152400 w 1424354"/>
              <a:gd name="connsiteY0" fmla="*/ 1078523 h 2379785"/>
              <a:gd name="connsiteX1" fmla="*/ 0 w 1424354"/>
              <a:gd name="connsiteY1" fmla="*/ 1541585 h 2379785"/>
              <a:gd name="connsiteX2" fmla="*/ 674077 w 1424354"/>
              <a:gd name="connsiteY2" fmla="*/ 2379785 h 2379785"/>
              <a:gd name="connsiteX3" fmla="*/ 1254369 w 1424354"/>
              <a:gd name="connsiteY3" fmla="*/ 1863969 h 2379785"/>
              <a:gd name="connsiteX4" fmla="*/ 1424354 w 1424354"/>
              <a:gd name="connsiteY4" fmla="*/ 152400 h 2379785"/>
              <a:gd name="connsiteX5" fmla="*/ 756139 w 1424354"/>
              <a:gd name="connsiteY5" fmla="*/ 0 h 2379785"/>
              <a:gd name="connsiteX6" fmla="*/ 457200 w 1424354"/>
              <a:gd name="connsiteY6" fmla="*/ 492369 h 2379785"/>
              <a:gd name="connsiteX7" fmla="*/ 1271954 w 1424354"/>
              <a:gd name="connsiteY7" fmla="*/ 1606062 h 2379785"/>
              <a:gd name="connsiteX8" fmla="*/ 1225062 w 1424354"/>
              <a:gd name="connsiteY8" fmla="*/ 1682262 h 2379785"/>
              <a:gd name="connsiteX9" fmla="*/ 785446 w 1424354"/>
              <a:gd name="connsiteY9" fmla="*/ 1723292 h 2379785"/>
              <a:gd name="connsiteX10" fmla="*/ 152400 w 1424354"/>
              <a:gd name="connsiteY10" fmla="*/ 1078523 h 237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4354" h="2379785">
                <a:moveTo>
                  <a:pt x="152400" y="1078523"/>
                </a:moveTo>
                <a:lnTo>
                  <a:pt x="0" y="1541585"/>
                </a:lnTo>
                <a:lnTo>
                  <a:pt x="674077" y="2379785"/>
                </a:lnTo>
                <a:lnTo>
                  <a:pt x="1254369" y="1863969"/>
                </a:lnTo>
                <a:lnTo>
                  <a:pt x="1424354" y="152400"/>
                </a:lnTo>
                <a:lnTo>
                  <a:pt x="756139" y="0"/>
                </a:lnTo>
                <a:lnTo>
                  <a:pt x="457200" y="492369"/>
                </a:lnTo>
                <a:lnTo>
                  <a:pt x="1271954" y="1606062"/>
                </a:lnTo>
                <a:lnTo>
                  <a:pt x="1225062" y="1682262"/>
                </a:lnTo>
                <a:lnTo>
                  <a:pt x="785446" y="1723292"/>
                </a:lnTo>
                <a:lnTo>
                  <a:pt x="152400" y="1078523"/>
                </a:lnTo>
                <a:close/>
              </a:path>
            </a:pathLst>
          </a:cu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29 Forma libre"/>
          <p:cNvSpPr/>
          <p:nvPr/>
        </p:nvSpPr>
        <p:spPr>
          <a:xfrm>
            <a:off x="3197352" y="1199020"/>
            <a:ext cx="2770718" cy="467474"/>
          </a:xfrm>
          <a:custGeom>
            <a:avLst/>
            <a:gdLst>
              <a:gd name="connsiteX0" fmla="*/ 0 w 2770718"/>
              <a:gd name="connsiteY0" fmla="*/ 320057 h 655337"/>
              <a:gd name="connsiteX1" fmla="*/ 627888 w 2770718"/>
              <a:gd name="connsiteY1" fmla="*/ 280433 h 655337"/>
              <a:gd name="connsiteX2" fmla="*/ 1511808 w 2770718"/>
              <a:gd name="connsiteY2" fmla="*/ 292625 h 655337"/>
              <a:gd name="connsiteX3" fmla="*/ 1536192 w 2770718"/>
              <a:gd name="connsiteY3" fmla="*/ 18305 h 655337"/>
              <a:gd name="connsiteX4" fmla="*/ 1636776 w 2770718"/>
              <a:gd name="connsiteY4" fmla="*/ 18305 h 655337"/>
              <a:gd name="connsiteX5" fmla="*/ 1627632 w 2770718"/>
              <a:gd name="connsiteY5" fmla="*/ 283481 h 655337"/>
              <a:gd name="connsiteX6" fmla="*/ 2115312 w 2770718"/>
              <a:gd name="connsiteY6" fmla="*/ 332249 h 655337"/>
              <a:gd name="connsiteX7" fmla="*/ 2246376 w 2770718"/>
              <a:gd name="connsiteY7" fmla="*/ 51833 h 655337"/>
              <a:gd name="connsiteX8" fmla="*/ 2417064 w 2770718"/>
              <a:gd name="connsiteY8" fmla="*/ 48785 h 655337"/>
              <a:gd name="connsiteX9" fmla="*/ 2459736 w 2770718"/>
              <a:gd name="connsiteY9" fmla="*/ 36593 h 655337"/>
              <a:gd name="connsiteX10" fmla="*/ 2511552 w 2770718"/>
              <a:gd name="connsiteY10" fmla="*/ 30497 h 655337"/>
              <a:gd name="connsiteX11" fmla="*/ 2526792 w 2770718"/>
              <a:gd name="connsiteY11" fmla="*/ 12209 h 655337"/>
              <a:gd name="connsiteX12" fmla="*/ 2535936 w 2770718"/>
              <a:gd name="connsiteY12" fmla="*/ 9161 h 655337"/>
              <a:gd name="connsiteX13" fmla="*/ 2526792 w 2770718"/>
              <a:gd name="connsiteY13" fmla="*/ 17 h 655337"/>
              <a:gd name="connsiteX14" fmla="*/ 2526792 w 2770718"/>
              <a:gd name="connsiteY14" fmla="*/ 17 h 655337"/>
              <a:gd name="connsiteX15" fmla="*/ 2703576 w 2770718"/>
              <a:gd name="connsiteY15" fmla="*/ 57929 h 655337"/>
              <a:gd name="connsiteX16" fmla="*/ 2712720 w 2770718"/>
              <a:gd name="connsiteY16" fmla="*/ 94505 h 655337"/>
              <a:gd name="connsiteX17" fmla="*/ 2718816 w 2770718"/>
              <a:gd name="connsiteY17" fmla="*/ 106697 h 655337"/>
              <a:gd name="connsiteX18" fmla="*/ 2721864 w 2770718"/>
              <a:gd name="connsiteY18" fmla="*/ 124985 h 655337"/>
              <a:gd name="connsiteX19" fmla="*/ 2724912 w 2770718"/>
              <a:gd name="connsiteY19" fmla="*/ 137177 h 655337"/>
              <a:gd name="connsiteX20" fmla="*/ 2727960 w 2770718"/>
              <a:gd name="connsiteY20" fmla="*/ 164609 h 655337"/>
              <a:gd name="connsiteX21" fmla="*/ 2737104 w 2770718"/>
              <a:gd name="connsiteY21" fmla="*/ 182897 h 655337"/>
              <a:gd name="connsiteX22" fmla="*/ 2740152 w 2770718"/>
              <a:gd name="connsiteY22" fmla="*/ 192041 h 655337"/>
              <a:gd name="connsiteX23" fmla="*/ 2749296 w 2770718"/>
              <a:gd name="connsiteY23" fmla="*/ 185945 h 655337"/>
              <a:gd name="connsiteX24" fmla="*/ 2752344 w 2770718"/>
              <a:gd name="connsiteY24" fmla="*/ 176801 h 655337"/>
              <a:gd name="connsiteX25" fmla="*/ 2767584 w 2770718"/>
              <a:gd name="connsiteY25" fmla="*/ 173753 h 655337"/>
              <a:gd name="connsiteX26" fmla="*/ 2767584 w 2770718"/>
              <a:gd name="connsiteY26" fmla="*/ 152417 h 655337"/>
              <a:gd name="connsiteX27" fmla="*/ 2758440 w 2770718"/>
              <a:gd name="connsiteY27" fmla="*/ 128033 h 655337"/>
              <a:gd name="connsiteX28" fmla="*/ 2743200 w 2770718"/>
              <a:gd name="connsiteY28" fmla="*/ 179849 h 655337"/>
              <a:gd name="connsiteX29" fmla="*/ 1767840 w 2770718"/>
              <a:gd name="connsiteY29" fmla="*/ 655337 h 655337"/>
              <a:gd name="connsiteX30" fmla="*/ 1761744 w 2770718"/>
              <a:gd name="connsiteY30" fmla="*/ 317009 h 655337"/>
              <a:gd name="connsiteX31" fmla="*/ 691896 w 2770718"/>
              <a:gd name="connsiteY31" fmla="*/ 317009 h 655337"/>
              <a:gd name="connsiteX32" fmla="*/ 179832 w 2770718"/>
              <a:gd name="connsiteY32" fmla="*/ 323105 h 655337"/>
              <a:gd name="connsiteX33" fmla="*/ 146304 w 2770718"/>
              <a:gd name="connsiteY33" fmla="*/ 338345 h 655337"/>
              <a:gd name="connsiteX34" fmla="*/ 70104 w 2770718"/>
              <a:gd name="connsiteY34" fmla="*/ 347489 h 655337"/>
              <a:gd name="connsiteX35" fmla="*/ 51816 w 2770718"/>
              <a:gd name="connsiteY35" fmla="*/ 362729 h 655337"/>
              <a:gd name="connsiteX36" fmla="*/ 45720 w 2770718"/>
              <a:gd name="connsiteY36" fmla="*/ 371873 h 655337"/>
              <a:gd name="connsiteX37" fmla="*/ 15240 w 2770718"/>
              <a:gd name="connsiteY37" fmla="*/ 371873 h 655337"/>
              <a:gd name="connsiteX38" fmla="*/ 15240 w 2770718"/>
              <a:gd name="connsiteY38" fmla="*/ 371873 h 655337"/>
              <a:gd name="connsiteX39" fmla="*/ 0 w 2770718"/>
              <a:gd name="connsiteY39" fmla="*/ 320057 h 65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70718" h="655337">
                <a:moveTo>
                  <a:pt x="0" y="320057"/>
                </a:moveTo>
                <a:lnTo>
                  <a:pt x="627888" y="280433"/>
                </a:lnTo>
                <a:lnTo>
                  <a:pt x="1511808" y="292625"/>
                </a:lnTo>
                <a:lnTo>
                  <a:pt x="1536192" y="18305"/>
                </a:lnTo>
                <a:lnTo>
                  <a:pt x="1636776" y="18305"/>
                </a:lnTo>
                <a:lnTo>
                  <a:pt x="1627632" y="283481"/>
                </a:lnTo>
                <a:lnTo>
                  <a:pt x="2115312" y="332249"/>
                </a:lnTo>
                <a:lnTo>
                  <a:pt x="2246376" y="51833"/>
                </a:lnTo>
                <a:lnTo>
                  <a:pt x="2417064" y="48785"/>
                </a:lnTo>
                <a:cubicBezTo>
                  <a:pt x="2431820" y="47731"/>
                  <a:pt x="2445144" y="39025"/>
                  <a:pt x="2459736" y="36593"/>
                </a:cubicBezTo>
                <a:cubicBezTo>
                  <a:pt x="2489093" y="31700"/>
                  <a:pt x="2471869" y="34105"/>
                  <a:pt x="2511552" y="30497"/>
                </a:cubicBezTo>
                <a:cubicBezTo>
                  <a:pt x="2516050" y="23750"/>
                  <a:pt x="2519751" y="16903"/>
                  <a:pt x="2526792" y="12209"/>
                </a:cubicBezTo>
                <a:cubicBezTo>
                  <a:pt x="2529465" y="10427"/>
                  <a:pt x="2532888" y="10177"/>
                  <a:pt x="2535936" y="9161"/>
                </a:cubicBezTo>
                <a:cubicBezTo>
                  <a:pt x="2529276" y="-828"/>
                  <a:pt x="2533503" y="17"/>
                  <a:pt x="2526792" y="17"/>
                </a:cubicBezTo>
                <a:lnTo>
                  <a:pt x="2526792" y="17"/>
                </a:lnTo>
                <a:lnTo>
                  <a:pt x="2703576" y="57929"/>
                </a:lnTo>
                <a:cubicBezTo>
                  <a:pt x="2706624" y="70121"/>
                  <a:pt x="2708972" y="82510"/>
                  <a:pt x="2712720" y="94505"/>
                </a:cubicBezTo>
                <a:cubicBezTo>
                  <a:pt x="2714075" y="98842"/>
                  <a:pt x="2717510" y="102345"/>
                  <a:pt x="2718816" y="106697"/>
                </a:cubicBezTo>
                <a:cubicBezTo>
                  <a:pt x="2720592" y="112616"/>
                  <a:pt x="2720652" y="118925"/>
                  <a:pt x="2721864" y="124985"/>
                </a:cubicBezTo>
                <a:cubicBezTo>
                  <a:pt x="2722686" y="129093"/>
                  <a:pt x="2723896" y="133113"/>
                  <a:pt x="2724912" y="137177"/>
                </a:cubicBezTo>
                <a:cubicBezTo>
                  <a:pt x="2725928" y="146321"/>
                  <a:pt x="2725589" y="155719"/>
                  <a:pt x="2727960" y="164609"/>
                </a:cubicBezTo>
                <a:cubicBezTo>
                  <a:pt x="2729716" y="171194"/>
                  <a:pt x="2734336" y="176669"/>
                  <a:pt x="2737104" y="182897"/>
                </a:cubicBezTo>
                <a:cubicBezTo>
                  <a:pt x="2738409" y="185833"/>
                  <a:pt x="2739136" y="188993"/>
                  <a:pt x="2740152" y="192041"/>
                </a:cubicBezTo>
                <a:cubicBezTo>
                  <a:pt x="2743200" y="190009"/>
                  <a:pt x="2747008" y="188806"/>
                  <a:pt x="2749296" y="185945"/>
                </a:cubicBezTo>
                <a:cubicBezTo>
                  <a:pt x="2751303" y="183436"/>
                  <a:pt x="2749671" y="178583"/>
                  <a:pt x="2752344" y="176801"/>
                </a:cubicBezTo>
                <a:cubicBezTo>
                  <a:pt x="2756655" y="173927"/>
                  <a:pt x="2762504" y="174769"/>
                  <a:pt x="2767584" y="173753"/>
                </a:cubicBezTo>
                <a:cubicBezTo>
                  <a:pt x="2771467" y="162103"/>
                  <a:pt x="2772049" y="165812"/>
                  <a:pt x="2767584" y="152417"/>
                </a:cubicBezTo>
                <a:cubicBezTo>
                  <a:pt x="2764839" y="144182"/>
                  <a:pt x="2758440" y="128033"/>
                  <a:pt x="2758440" y="128033"/>
                </a:cubicBezTo>
                <a:lnTo>
                  <a:pt x="2743200" y="179849"/>
                </a:lnTo>
                <a:lnTo>
                  <a:pt x="1767840" y="655337"/>
                </a:lnTo>
                <a:lnTo>
                  <a:pt x="1761744" y="317009"/>
                </a:lnTo>
                <a:lnTo>
                  <a:pt x="691896" y="317009"/>
                </a:lnTo>
                <a:lnTo>
                  <a:pt x="179832" y="323105"/>
                </a:lnTo>
                <a:cubicBezTo>
                  <a:pt x="173766" y="323245"/>
                  <a:pt x="150175" y="337326"/>
                  <a:pt x="146304" y="338345"/>
                </a:cubicBezTo>
                <a:cubicBezTo>
                  <a:pt x="126025" y="343682"/>
                  <a:pt x="91216" y="345730"/>
                  <a:pt x="70104" y="347489"/>
                </a:cubicBezTo>
                <a:cubicBezTo>
                  <a:pt x="61113" y="353483"/>
                  <a:pt x="59150" y="353928"/>
                  <a:pt x="51816" y="362729"/>
                </a:cubicBezTo>
                <a:cubicBezTo>
                  <a:pt x="49471" y="365543"/>
                  <a:pt x="49274" y="370985"/>
                  <a:pt x="45720" y="371873"/>
                </a:cubicBezTo>
                <a:cubicBezTo>
                  <a:pt x="35863" y="374337"/>
                  <a:pt x="25400" y="371873"/>
                  <a:pt x="15240" y="371873"/>
                </a:cubicBezTo>
                <a:lnTo>
                  <a:pt x="15240" y="371873"/>
                </a:lnTo>
                <a:lnTo>
                  <a:pt x="0" y="320057"/>
                </a:ln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30 Forma libre"/>
          <p:cNvSpPr/>
          <p:nvPr/>
        </p:nvSpPr>
        <p:spPr>
          <a:xfrm>
            <a:off x="4684777" y="1429980"/>
            <a:ext cx="277791" cy="115657"/>
          </a:xfrm>
          <a:custGeom>
            <a:avLst/>
            <a:gdLst>
              <a:gd name="connsiteX0" fmla="*/ 21336 w 277791"/>
              <a:gd name="connsiteY0" fmla="*/ 6287 h 208335"/>
              <a:gd name="connsiteX1" fmla="*/ 21336 w 277791"/>
              <a:gd name="connsiteY1" fmla="*/ 6287 h 208335"/>
              <a:gd name="connsiteX2" fmla="*/ 207264 w 277791"/>
              <a:gd name="connsiteY2" fmla="*/ 191 h 208335"/>
              <a:gd name="connsiteX3" fmla="*/ 240792 w 277791"/>
              <a:gd name="connsiteY3" fmla="*/ 6287 h 208335"/>
              <a:gd name="connsiteX4" fmla="*/ 249936 w 277791"/>
              <a:gd name="connsiteY4" fmla="*/ 67247 h 208335"/>
              <a:gd name="connsiteX5" fmla="*/ 256032 w 277791"/>
              <a:gd name="connsiteY5" fmla="*/ 76391 h 208335"/>
              <a:gd name="connsiteX6" fmla="*/ 256032 w 277791"/>
              <a:gd name="connsiteY6" fmla="*/ 48959 h 208335"/>
              <a:gd name="connsiteX7" fmla="*/ 262128 w 277791"/>
              <a:gd name="connsiteY7" fmla="*/ 103823 h 208335"/>
              <a:gd name="connsiteX8" fmla="*/ 271272 w 277791"/>
              <a:gd name="connsiteY8" fmla="*/ 131255 h 208335"/>
              <a:gd name="connsiteX9" fmla="*/ 274320 w 277791"/>
              <a:gd name="connsiteY9" fmla="*/ 146495 h 208335"/>
              <a:gd name="connsiteX10" fmla="*/ 271272 w 277791"/>
              <a:gd name="connsiteY10" fmla="*/ 204407 h 208335"/>
              <a:gd name="connsiteX11" fmla="*/ 225552 w 277791"/>
              <a:gd name="connsiteY11" fmla="*/ 198311 h 208335"/>
              <a:gd name="connsiteX12" fmla="*/ 103632 w 277791"/>
              <a:gd name="connsiteY12" fmla="*/ 192215 h 208335"/>
              <a:gd name="connsiteX13" fmla="*/ 0 w 277791"/>
              <a:gd name="connsiteY13" fmla="*/ 186119 h 208335"/>
              <a:gd name="connsiteX14" fmla="*/ 12192 w 277791"/>
              <a:gd name="connsiteY14" fmla="*/ 173927 h 208335"/>
              <a:gd name="connsiteX15" fmla="*/ 18288 w 277791"/>
              <a:gd name="connsiteY15" fmla="*/ 67247 h 208335"/>
              <a:gd name="connsiteX16" fmla="*/ 21336 w 277791"/>
              <a:gd name="connsiteY16" fmla="*/ 6287 h 20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791" h="208335">
                <a:moveTo>
                  <a:pt x="21336" y="6287"/>
                </a:moveTo>
                <a:lnTo>
                  <a:pt x="21336" y="6287"/>
                </a:lnTo>
                <a:cubicBezTo>
                  <a:pt x="82044" y="3092"/>
                  <a:pt x="147869" y="-930"/>
                  <a:pt x="207264" y="191"/>
                </a:cubicBezTo>
                <a:cubicBezTo>
                  <a:pt x="218621" y="405"/>
                  <a:pt x="229616" y="4255"/>
                  <a:pt x="240792" y="6287"/>
                </a:cubicBezTo>
                <a:cubicBezTo>
                  <a:pt x="242940" y="38512"/>
                  <a:pt x="238620" y="44615"/>
                  <a:pt x="249936" y="67247"/>
                </a:cubicBezTo>
                <a:cubicBezTo>
                  <a:pt x="251574" y="70524"/>
                  <a:pt x="254000" y="73343"/>
                  <a:pt x="256032" y="76391"/>
                </a:cubicBezTo>
                <a:cubicBezTo>
                  <a:pt x="251280" y="-18656"/>
                  <a:pt x="251773" y="7788"/>
                  <a:pt x="256032" y="48959"/>
                </a:cubicBezTo>
                <a:cubicBezTo>
                  <a:pt x="257925" y="67262"/>
                  <a:pt x="258777" y="85730"/>
                  <a:pt x="262128" y="103823"/>
                </a:cubicBezTo>
                <a:cubicBezTo>
                  <a:pt x="263883" y="113300"/>
                  <a:pt x="269382" y="121804"/>
                  <a:pt x="271272" y="131255"/>
                </a:cubicBezTo>
                <a:lnTo>
                  <a:pt x="274320" y="146495"/>
                </a:lnTo>
                <a:cubicBezTo>
                  <a:pt x="273304" y="165799"/>
                  <a:pt x="284521" y="190330"/>
                  <a:pt x="271272" y="204407"/>
                </a:cubicBezTo>
                <a:cubicBezTo>
                  <a:pt x="260735" y="215603"/>
                  <a:pt x="240886" y="199426"/>
                  <a:pt x="225552" y="198311"/>
                </a:cubicBezTo>
                <a:cubicBezTo>
                  <a:pt x="184968" y="195359"/>
                  <a:pt x="144268" y="194317"/>
                  <a:pt x="103632" y="192215"/>
                </a:cubicBezTo>
                <a:lnTo>
                  <a:pt x="0" y="186119"/>
                </a:lnTo>
                <a:cubicBezTo>
                  <a:pt x="8759" y="183199"/>
                  <a:pt x="11561" y="184975"/>
                  <a:pt x="12192" y="173927"/>
                </a:cubicBezTo>
                <a:cubicBezTo>
                  <a:pt x="18489" y="63735"/>
                  <a:pt x="4643" y="108183"/>
                  <a:pt x="18288" y="67247"/>
                </a:cubicBezTo>
                <a:lnTo>
                  <a:pt x="21336" y="6287"/>
                </a:lnTo>
                <a:close/>
              </a:path>
            </a:pathLst>
          </a:custGeom>
          <a:solidFill>
            <a:schemeClr val="bg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31 Forma libre"/>
          <p:cNvSpPr/>
          <p:nvPr/>
        </p:nvSpPr>
        <p:spPr>
          <a:xfrm>
            <a:off x="4706112" y="1551269"/>
            <a:ext cx="249936" cy="204379"/>
          </a:xfrm>
          <a:custGeom>
            <a:avLst/>
            <a:gdLst>
              <a:gd name="connsiteX0" fmla="*/ 0 w 249936"/>
              <a:gd name="connsiteY0" fmla="*/ 21336 h 286512"/>
              <a:gd name="connsiteX1" fmla="*/ 243840 w 249936"/>
              <a:gd name="connsiteY1" fmla="*/ 0 h 286512"/>
              <a:gd name="connsiteX2" fmla="*/ 249936 w 249936"/>
              <a:gd name="connsiteY2" fmla="*/ 170688 h 286512"/>
              <a:gd name="connsiteX3" fmla="*/ 15240 w 249936"/>
              <a:gd name="connsiteY3" fmla="*/ 271272 h 286512"/>
              <a:gd name="connsiteX4" fmla="*/ 3048 w 249936"/>
              <a:gd name="connsiteY4" fmla="*/ 286512 h 286512"/>
              <a:gd name="connsiteX5" fmla="*/ 0 w 249936"/>
              <a:gd name="connsiteY5" fmla="*/ 21336 h 28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936" h="286512">
                <a:moveTo>
                  <a:pt x="0" y="21336"/>
                </a:moveTo>
                <a:lnTo>
                  <a:pt x="243840" y="0"/>
                </a:lnTo>
                <a:lnTo>
                  <a:pt x="249936" y="170688"/>
                </a:lnTo>
                <a:lnTo>
                  <a:pt x="15240" y="271272"/>
                </a:lnTo>
                <a:lnTo>
                  <a:pt x="3048" y="286512"/>
                </a:lnTo>
                <a:lnTo>
                  <a:pt x="0" y="21336"/>
                </a:lnTo>
                <a:close/>
              </a:path>
            </a:pathLst>
          </a:cu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36 Forma libre"/>
          <p:cNvSpPr/>
          <p:nvPr/>
        </p:nvSpPr>
        <p:spPr>
          <a:xfrm>
            <a:off x="21771" y="4731991"/>
            <a:ext cx="1012372" cy="477557"/>
          </a:xfrm>
          <a:custGeom>
            <a:avLst/>
            <a:gdLst>
              <a:gd name="connsiteX0" fmla="*/ 16329 w 1012372"/>
              <a:gd name="connsiteY0" fmla="*/ 0 h 669471"/>
              <a:gd name="connsiteX1" fmla="*/ 1012372 w 1012372"/>
              <a:gd name="connsiteY1" fmla="*/ 190500 h 669471"/>
              <a:gd name="connsiteX2" fmla="*/ 925286 w 1012372"/>
              <a:gd name="connsiteY2" fmla="*/ 669471 h 669471"/>
              <a:gd name="connsiteX3" fmla="*/ 0 w 1012372"/>
              <a:gd name="connsiteY3" fmla="*/ 642257 h 669471"/>
              <a:gd name="connsiteX4" fmla="*/ 16329 w 1012372"/>
              <a:gd name="connsiteY4" fmla="*/ 0 h 66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372" h="669471">
                <a:moveTo>
                  <a:pt x="16329" y="0"/>
                </a:moveTo>
                <a:lnTo>
                  <a:pt x="1012372" y="190500"/>
                </a:lnTo>
                <a:lnTo>
                  <a:pt x="925286" y="669471"/>
                </a:lnTo>
                <a:lnTo>
                  <a:pt x="0" y="642257"/>
                </a:lnTo>
                <a:lnTo>
                  <a:pt x="16329" y="0"/>
                </a:lnTo>
                <a:close/>
              </a:path>
            </a:pathLst>
          </a:cu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642911" y="267874"/>
            <a:ext cx="2271375" cy="338554"/>
          </a:xfrm>
          <a:prstGeom prst="rect">
            <a:avLst/>
          </a:prstGeom>
          <a:solidFill>
            <a:srgbClr val="00B0F0"/>
          </a:solidFill>
        </p:spPr>
        <p:txBody>
          <a:bodyPr wrap="none" rtlCol="0">
            <a:spAutoFit/>
          </a:bodyPr>
          <a:lstStyle/>
          <a:p>
            <a:r>
              <a:rPr lang="es-MX" sz="1600" dirty="0" smtClean="0"/>
              <a:t>Termoeléctricas </a:t>
            </a:r>
            <a:r>
              <a:rPr lang="es-MX" sz="1600" dirty="0" err="1" smtClean="0"/>
              <a:t>Gener</a:t>
            </a:r>
            <a:endParaRPr lang="es-CL" sz="1600" dirty="0"/>
          </a:p>
        </p:txBody>
      </p:sp>
      <p:sp>
        <p:nvSpPr>
          <p:cNvPr id="38" name="37 CuadroTexto"/>
          <p:cNvSpPr txBox="1"/>
          <p:nvPr/>
        </p:nvSpPr>
        <p:spPr>
          <a:xfrm>
            <a:off x="642911" y="0"/>
            <a:ext cx="2090574" cy="307777"/>
          </a:xfrm>
          <a:prstGeom prst="rect">
            <a:avLst/>
          </a:prstGeom>
          <a:solidFill>
            <a:schemeClr val="accent6">
              <a:lumMod val="75000"/>
            </a:schemeClr>
          </a:solidFill>
        </p:spPr>
        <p:txBody>
          <a:bodyPr wrap="none" rtlCol="0">
            <a:spAutoFit/>
          </a:bodyPr>
          <a:lstStyle/>
          <a:p>
            <a:r>
              <a:rPr lang="es-MX" dirty="0" smtClean="0">
                <a:solidFill>
                  <a:schemeClr val="bg1"/>
                </a:solidFill>
              </a:rPr>
              <a:t>Petróleos Marinos Chile</a:t>
            </a:r>
            <a:endParaRPr lang="es-CL" dirty="0">
              <a:solidFill>
                <a:schemeClr val="bg1"/>
              </a:solidFill>
            </a:endParaRPr>
          </a:p>
        </p:txBody>
      </p:sp>
      <p:sp>
        <p:nvSpPr>
          <p:cNvPr id="39" name="38 CuadroTexto"/>
          <p:cNvSpPr txBox="1"/>
          <p:nvPr/>
        </p:nvSpPr>
        <p:spPr>
          <a:xfrm>
            <a:off x="642910" y="482188"/>
            <a:ext cx="1713229" cy="338554"/>
          </a:xfrm>
          <a:prstGeom prst="rect">
            <a:avLst/>
          </a:prstGeom>
          <a:solidFill>
            <a:schemeClr val="tx2">
              <a:lumMod val="60000"/>
              <a:lumOff val="40000"/>
            </a:schemeClr>
          </a:solidFill>
        </p:spPr>
        <p:txBody>
          <a:bodyPr wrap="none" rtlCol="0">
            <a:spAutoFit/>
          </a:bodyPr>
          <a:lstStyle/>
          <a:p>
            <a:r>
              <a:rPr lang="es-MX" sz="1600" dirty="0" smtClean="0">
                <a:solidFill>
                  <a:schemeClr val="bg1"/>
                </a:solidFill>
              </a:rPr>
              <a:t>Puerto Ventanas</a:t>
            </a:r>
            <a:endParaRPr lang="es-CL" sz="1600" dirty="0">
              <a:solidFill>
                <a:schemeClr val="bg1"/>
              </a:solidFill>
            </a:endParaRPr>
          </a:p>
        </p:txBody>
      </p:sp>
      <p:sp>
        <p:nvSpPr>
          <p:cNvPr id="40" name="39 CuadroTexto"/>
          <p:cNvSpPr txBox="1"/>
          <p:nvPr/>
        </p:nvSpPr>
        <p:spPr>
          <a:xfrm>
            <a:off x="642910" y="750081"/>
            <a:ext cx="2120906" cy="307777"/>
          </a:xfrm>
          <a:prstGeom prst="rect">
            <a:avLst/>
          </a:prstGeom>
          <a:solidFill>
            <a:schemeClr val="bg1">
              <a:lumMod val="50000"/>
            </a:schemeClr>
          </a:solidFill>
        </p:spPr>
        <p:txBody>
          <a:bodyPr wrap="none" rtlCol="0">
            <a:spAutoFit/>
          </a:bodyPr>
          <a:lstStyle/>
          <a:p>
            <a:r>
              <a:rPr lang="es-MX" sz="1400" dirty="0" smtClean="0">
                <a:solidFill>
                  <a:schemeClr val="bg1"/>
                </a:solidFill>
              </a:rPr>
              <a:t>Bodega Cemento Melón</a:t>
            </a:r>
            <a:endParaRPr lang="es-CL" sz="1400" dirty="0">
              <a:solidFill>
                <a:schemeClr val="bg1"/>
              </a:solidFill>
            </a:endParaRPr>
          </a:p>
        </p:txBody>
      </p:sp>
      <p:sp>
        <p:nvSpPr>
          <p:cNvPr id="41" name="40 CuadroTexto"/>
          <p:cNvSpPr txBox="1"/>
          <p:nvPr/>
        </p:nvSpPr>
        <p:spPr>
          <a:xfrm>
            <a:off x="642910" y="964395"/>
            <a:ext cx="2203648" cy="338554"/>
          </a:xfrm>
          <a:prstGeom prst="rect">
            <a:avLst/>
          </a:prstGeom>
          <a:solidFill>
            <a:srgbClr val="00B050"/>
          </a:solidFill>
        </p:spPr>
        <p:txBody>
          <a:bodyPr wrap="none" rtlCol="0">
            <a:spAutoFit/>
          </a:bodyPr>
          <a:lstStyle/>
          <a:p>
            <a:r>
              <a:rPr lang="es-MX" sz="1600" dirty="0" smtClean="0">
                <a:solidFill>
                  <a:schemeClr val="bg1"/>
                </a:solidFill>
              </a:rPr>
              <a:t>Bodega </a:t>
            </a:r>
            <a:r>
              <a:rPr lang="es-MX" sz="1600" dirty="0" err="1" smtClean="0">
                <a:solidFill>
                  <a:schemeClr val="bg1"/>
                </a:solidFill>
              </a:rPr>
              <a:t>Angloamerica</a:t>
            </a:r>
            <a:endParaRPr lang="es-CL" sz="1600" dirty="0">
              <a:solidFill>
                <a:schemeClr val="bg1"/>
              </a:solidFill>
            </a:endParaRPr>
          </a:p>
        </p:txBody>
      </p:sp>
      <p:sp>
        <p:nvSpPr>
          <p:cNvPr id="42" name="41 CuadroTexto"/>
          <p:cNvSpPr txBox="1"/>
          <p:nvPr/>
        </p:nvSpPr>
        <p:spPr>
          <a:xfrm>
            <a:off x="642910" y="1178709"/>
            <a:ext cx="1245153" cy="338554"/>
          </a:xfrm>
          <a:prstGeom prst="rect">
            <a:avLst/>
          </a:prstGeom>
          <a:solidFill>
            <a:schemeClr val="tx2">
              <a:lumMod val="75000"/>
            </a:schemeClr>
          </a:solidFill>
        </p:spPr>
        <p:txBody>
          <a:bodyPr wrap="none" rtlCol="0">
            <a:spAutoFit/>
          </a:bodyPr>
          <a:lstStyle/>
          <a:p>
            <a:r>
              <a:rPr lang="es-MX" sz="1600" dirty="0" err="1" smtClean="0">
                <a:solidFill>
                  <a:schemeClr val="bg1"/>
                </a:solidFill>
              </a:rPr>
              <a:t>Catamotum</a:t>
            </a:r>
            <a:endParaRPr lang="es-CL" sz="1600" dirty="0">
              <a:solidFill>
                <a:schemeClr val="bg1"/>
              </a:solidFill>
            </a:endParaRPr>
          </a:p>
        </p:txBody>
      </p:sp>
      <p:sp>
        <p:nvSpPr>
          <p:cNvPr id="43" name="42 CuadroTexto"/>
          <p:cNvSpPr txBox="1"/>
          <p:nvPr/>
        </p:nvSpPr>
        <p:spPr>
          <a:xfrm>
            <a:off x="642911" y="1446601"/>
            <a:ext cx="2488682" cy="338554"/>
          </a:xfrm>
          <a:prstGeom prst="rect">
            <a:avLst/>
          </a:prstGeom>
          <a:solidFill>
            <a:schemeClr val="tx1"/>
          </a:solidFill>
        </p:spPr>
        <p:txBody>
          <a:bodyPr wrap="none" rtlCol="0">
            <a:spAutoFit/>
          </a:bodyPr>
          <a:lstStyle/>
          <a:p>
            <a:r>
              <a:rPr lang="es-MX" sz="1600" dirty="0" smtClean="0">
                <a:solidFill>
                  <a:schemeClr val="bg1"/>
                </a:solidFill>
              </a:rPr>
              <a:t>Cancha </a:t>
            </a:r>
            <a:r>
              <a:rPr lang="es-MX" sz="1600" dirty="0" err="1" smtClean="0">
                <a:solidFill>
                  <a:schemeClr val="bg1"/>
                </a:solidFill>
              </a:rPr>
              <a:t>Petcoque</a:t>
            </a:r>
            <a:r>
              <a:rPr lang="es-MX" sz="1600" dirty="0" smtClean="0">
                <a:solidFill>
                  <a:schemeClr val="bg1"/>
                </a:solidFill>
              </a:rPr>
              <a:t>  ENAP</a:t>
            </a:r>
            <a:endParaRPr lang="es-CL" sz="1600" dirty="0">
              <a:solidFill>
                <a:schemeClr val="bg1"/>
              </a:solidFill>
            </a:endParaRPr>
          </a:p>
        </p:txBody>
      </p:sp>
      <p:sp>
        <p:nvSpPr>
          <p:cNvPr id="44" name="43 CuadroTexto"/>
          <p:cNvSpPr txBox="1"/>
          <p:nvPr/>
        </p:nvSpPr>
        <p:spPr>
          <a:xfrm>
            <a:off x="642910" y="1660915"/>
            <a:ext cx="1633079" cy="338554"/>
          </a:xfrm>
          <a:prstGeom prst="rect">
            <a:avLst/>
          </a:prstGeom>
          <a:solidFill>
            <a:schemeClr val="accent2">
              <a:lumMod val="75000"/>
            </a:schemeClr>
          </a:solidFill>
        </p:spPr>
        <p:txBody>
          <a:bodyPr wrap="none" rtlCol="0">
            <a:spAutoFit/>
          </a:bodyPr>
          <a:lstStyle/>
          <a:p>
            <a:r>
              <a:rPr lang="es-MX" sz="1600" dirty="0" smtClean="0">
                <a:solidFill>
                  <a:schemeClr val="bg1"/>
                </a:solidFill>
              </a:rPr>
              <a:t>Cemento Melón</a:t>
            </a:r>
            <a:endParaRPr lang="es-CL" sz="1600" dirty="0">
              <a:solidFill>
                <a:schemeClr val="bg1"/>
              </a:solidFill>
            </a:endParaRPr>
          </a:p>
        </p:txBody>
      </p:sp>
      <p:sp>
        <p:nvSpPr>
          <p:cNvPr id="45" name="44 CuadroTexto"/>
          <p:cNvSpPr txBox="1"/>
          <p:nvPr/>
        </p:nvSpPr>
        <p:spPr>
          <a:xfrm>
            <a:off x="642910" y="1928808"/>
            <a:ext cx="2818888" cy="307777"/>
          </a:xfrm>
          <a:prstGeom prst="rect">
            <a:avLst/>
          </a:prstGeom>
          <a:solidFill>
            <a:schemeClr val="accent6">
              <a:lumMod val="50000"/>
            </a:schemeClr>
          </a:solidFill>
        </p:spPr>
        <p:txBody>
          <a:bodyPr wrap="none" rtlCol="0">
            <a:spAutoFit/>
          </a:bodyPr>
          <a:lstStyle/>
          <a:p>
            <a:r>
              <a:rPr lang="es-MX" dirty="0" smtClean="0">
                <a:solidFill>
                  <a:schemeClr val="bg1"/>
                </a:solidFill>
              </a:rPr>
              <a:t>Fundición y Refinería CODELCO</a:t>
            </a:r>
            <a:endParaRPr lang="es-CL" dirty="0">
              <a:solidFill>
                <a:schemeClr val="bg1"/>
              </a:solidFill>
            </a:endParaRPr>
          </a:p>
        </p:txBody>
      </p:sp>
      <p:sp>
        <p:nvSpPr>
          <p:cNvPr id="46" name="45 CuadroTexto"/>
          <p:cNvSpPr txBox="1"/>
          <p:nvPr/>
        </p:nvSpPr>
        <p:spPr>
          <a:xfrm>
            <a:off x="642911" y="2196700"/>
            <a:ext cx="2271475" cy="338554"/>
          </a:xfrm>
          <a:prstGeom prst="rect">
            <a:avLst/>
          </a:prstGeom>
          <a:solidFill>
            <a:srgbClr val="FF0000"/>
          </a:solidFill>
        </p:spPr>
        <p:txBody>
          <a:bodyPr wrap="none" rtlCol="0">
            <a:spAutoFit/>
          </a:bodyPr>
          <a:lstStyle/>
          <a:p>
            <a:r>
              <a:rPr lang="es-MX" sz="1600" dirty="0" smtClean="0"/>
              <a:t>Minera Monte Carmelo</a:t>
            </a:r>
            <a:endParaRPr lang="es-CL" sz="1600" dirty="0"/>
          </a:p>
        </p:txBody>
      </p:sp>
      <p:sp>
        <p:nvSpPr>
          <p:cNvPr id="47" name="46 CuadroTexto"/>
          <p:cNvSpPr txBox="1"/>
          <p:nvPr/>
        </p:nvSpPr>
        <p:spPr>
          <a:xfrm>
            <a:off x="642910" y="2464594"/>
            <a:ext cx="996343" cy="353943"/>
          </a:xfrm>
          <a:prstGeom prst="rect">
            <a:avLst/>
          </a:prstGeom>
          <a:solidFill>
            <a:schemeClr val="accent5"/>
          </a:solidFill>
        </p:spPr>
        <p:txBody>
          <a:bodyPr wrap="none" rtlCol="0">
            <a:spAutoFit/>
          </a:bodyPr>
          <a:lstStyle/>
          <a:p>
            <a:r>
              <a:rPr lang="es-MX" sz="1700" dirty="0" err="1" smtClean="0"/>
              <a:t>Oxiquím</a:t>
            </a:r>
            <a:endParaRPr lang="es-CL" sz="1700" dirty="0"/>
          </a:p>
        </p:txBody>
      </p:sp>
      <p:sp>
        <p:nvSpPr>
          <p:cNvPr id="49" name="48 CuadroTexto"/>
          <p:cNvSpPr txBox="1"/>
          <p:nvPr/>
        </p:nvSpPr>
        <p:spPr>
          <a:xfrm>
            <a:off x="594150" y="2723379"/>
            <a:ext cx="825867" cy="307777"/>
          </a:xfrm>
          <a:prstGeom prst="rect">
            <a:avLst/>
          </a:prstGeom>
          <a:solidFill>
            <a:schemeClr val="accent6">
              <a:lumMod val="75000"/>
            </a:schemeClr>
          </a:solidFill>
        </p:spPr>
        <p:txBody>
          <a:bodyPr wrap="none" rtlCol="0">
            <a:spAutoFit/>
          </a:bodyPr>
          <a:lstStyle/>
          <a:p>
            <a:r>
              <a:rPr lang="es-MX" dirty="0" err="1" smtClean="0">
                <a:solidFill>
                  <a:schemeClr val="bg1"/>
                </a:solidFill>
              </a:rPr>
              <a:t>Gasmar</a:t>
            </a:r>
            <a:endParaRPr lang="es-CL" dirty="0">
              <a:solidFill>
                <a:schemeClr val="bg1"/>
              </a:solidFill>
            </a:endParaRPr>
          </a:p>
        </p:txBody>
      </p:sp>
      <p:sp>
        <p:nvSpPr>
          <p:cNvPr id="50" name="49 CuadroTexto"/>
          <p:cNvSpPr txBox="1"/>
          <p:nvPr/>
        </p:nvSpPr>
        <p:spPr>
          <a:xfrm>
            <a:off x="571473" y="2996829"/>
            <a:ext cx="583889" cy="307777"/>
          </a:xfrm>
          <a:prstGeom prst="rect">
            <a:avLst/>
          </a:prstGeom>
          <a:solidFill>
            <a:schemeClr val="accent4">
              <a:lumMod val="75000"/>
            </a:schemeClr>
          </a:solidFill>
        </p:spPr>
        <p:txBody>
          <a:bodyPr wrap="none" rtlCol="0">
            <a:spAutoFit/>
          </a:bodyPr>
          <a:lstStyle/>
          <a:p>
            <a:r>
              <a:rPr lang="es-MX" dirty="0" smtClean="0">
                <a:solidFill>
                  <a:schemeClr val="bg1"/>
                </a:solidFill>
              </a:rPr>
              <a:t>Shell</a:t>
            </a:r>
            <a:endParaRPr lang="es-CL" dirty="0">
              <a:solidFill>
                <a:schemeClr val="bg1"/>
              </a:solidFill>
            </a:endParaRPr>
          </a:p>
        </p:txBody>
      </p:sp>
      <p:sp>
        <p:nvSpPr>
          <p:cNvPr id="51" name="50 CuadroTexto"/>
          <p:cNvSpPr txBox="1"/>
          <p:nvPr/>
        </p:nvSpPr>
        <p:spPr>
          <a:xfrm>
            <a:off x="642910" y="3268270"/>
            <a:ext cx="2476760" cy="338554"/>
          </a:xfrm>
          <a:prstGeom prst="rect">
            <a:avLst/>
          </a:prstGeom>
          <a:solidFill>
            <a:schemeClr val="accent2"/>
          </a:solidFill>
        </p:spPr>
        <p:txBody>
          <a:bodyPr wrap="none" rtlCol="0">
            <a:spAutoFit/>
          </a:bodyPr>
          <a:lstStyle/>
          <a:p>
            <a:r>
              <a:rPr lang="es-MX" sz="1600" dirty="0" smtClean="0">
                <a:solidFill>
                  <a:schemeClr val="bg1"/>
                </a:solidFill>
              </a:rPr>
              <a:t>Terminal  Petróleo ENAP</a:t>
            </a:r>
            <a:endParaRPr lang="es-CL" sz="1600" dirty="0">
              <a:solidFill>
                <a:schemeClr val="bg1"/>
              </a:solidFill>
            </a:endParaRPr>
          </a:p>
        </p:txBody>
      </p:sp>
      <p:sp>
        <p:nvSpPr>
          <p:cNvPr id="52" name="51 CuadroTexto"/>
          <p:cNvSpPr txBox="1"/>
          <p:nvPr/>
        </p:nvSpPr>
        <p:spPr>
          <a:xfrm>
            <a:off x="642910" y="3482584"/>
            <a:ext cx="556563" cy="307777"/>
          </a:xfrm>
          <a:prstGeom prst="rect">
            <a:avLst/>
          </a:prstGeom>
          <a:solidFill>
            <a:srgbClr val="00B050"/>
          </a:solidFill>
        </p:spPr>
        <p:txBody>
          <a:bodyPr wrap="none" rtlCol="0">
            <a:spAutoFit/>
          </a:bodyPr>
          <a:lstStyle/>
          <a:p>
            <a:r>
              <a:rPr lang="es-MX" dirty="0" smtClean="0">
                <a:solidFill>
                  <a:schemeClr val="bg1"/>
                </a:solidFill>
              </a:rPr>
              <a:t>GNL</a:t>
            </a:r>
            <a:endParaRPr lang="es-CL" dirty="0">
              <a:solidFill>
                <a:schemeClr val="bg1"/>
              </a:solidFill>
            </a:endParaRPr>
          </a:p>
        </p:txBody>
      </p:sp>
      <p:sp>
        <p:nvSpPr>
          <p:cNvPr id="53" name="52 CuadroTexto"/>
          <p:cNvSpPr txBox="1"/>
          <p:nvPr/>
        </p:nvSpPr>
        <p:spPr>
          <a:xfrm>
            <a:off x="642910" y="3750477"/>
            <a:ext cx="1681708" cy="307777"/>
          </a:xfrm>
          <a:prstGeom prst="rect">
            <a:avLst/>
          </a:prstGeom>
          <a:solidFill>
            <a:schemeClr val="tx2"/>
          </a:solidFill>
        </p:spPr>
        <p:txBody>
          <a:bodyPr wrap="none" rtlCol="0">
            <a:spAutoFit/>
          </a:bodyPr>
          <a:lstStyle/>
          <a:p>
            <a:r>
              <a:rPr lang="es-MX" dirty="0" smtClean="0">
                <a:solidFill>
                  <a:schemeClr val="bg1"/>
                </a:solidFill>
              </a:rPr>
              <a:t>Lubricantes Copec</a:t>
            </a:r>
            <a:endParaRPr lang="es-CL" dirty="0">
              <a:solidFill>
                <a:schemeClr val="bg1"/>
              </a:solidFill>
            </a:endParaRPr>
          </a:p>
        </p:txBody>
      </p:sp>
      <p:sp>
        <p:nvSpPr>
          <p:cNvPr id="54" name="53 CuadroTexto"/>
          <p:cNvSpPr txBox="1"/>
          <p:nvPr/>
        </p:nvSpPr>
        <p:spPr>
          <a:xfrm>
            <a:off x="611560" y="4022943"/>
            <a:ext cx="2170348" cy="307777"/>
          </a:xfrm>
          <a:prstGeom prst="rect">
            <a:avLst/>
          </a:prstGeom>
          <a:solidFill>
            <a:schemeClr val="accent4">
              <a:lumMod val="75000"/>
            </a:schemeClr>
          </a:solidFill>
        </p:spPr>
        <p:txBody>
          <a:bodyPr wrap="none" rtlCol="0">
            <a:spAutoFit/>
          </a:bodyPr>
          <a:lstStyle/>
          <a:p>
            <a:r>
              <a:rPr lang="es-MX" dirty="0" smtClean="0">
                <a:solidFill>
                  <a:schemeClr val="bg1"/>
                </a:solidFill>
              </a:rPr>
              <a:t>Termoeléctricas  Endesa</a:t>
            </a:r>
            <a:endParaRPr lang="es-CL" dirty="0">
              <a:solidFill>
                <a:schemeClr val="bg1"/>
              </a:solidFill>
            </a:endParaRPr>
          </a:p>
        </p:txBody>
      </p:sp>
      <p:sp>
        <p:nvSpPr>
          <p:cNvPr id="55" name="54 CuadroTexto"/>
          <p:cNvSpPr txBox="1"/>
          <p:nvPr/>
        </p:nvSpPr>
        <p:spPr>
          <a:xfrm>
            <a:off x="611560" y="4292973"/>
            <a:ext cx="1721420" cy="307777"/>
          </a:xfrm>
          <a:prstGeom prst="rect">
            <a:avLst/>
          </a:prstGeom>
          <a:solidFill>
            <a:schemeClr val="accent1"/>
          </a:solidFill>
        </p:spPr>
        <p:txBody>
          <a:bodyPr wrap="none" rtlCol="0">
            <a:spAutoFit/>
          </a:bodyPr>
          <a:lstStyle/>
          <a:p>
            <a:r>
              <a:rPr lang="es-MX" dirty="0" smtClean="0"/>
              <a:t>Pista Fuerza Aérea</a:t>
            </a:r>
            <a:endParaRPr lang="es-CL" dirty="0"/>
          </a:p>
        </p:txBody>
      </p:sp>
      <p:cxnSp>
        <p:nvCxnSpPr>
          <p:cNvPr id="8" name="7 Conector recto"/>
          <p:cNvCxnSpPr>
            <a:stCxn id="38" idx="3"/>
          </p:cNvCxnSpPr>
          <p:nvPr/>
        </p:nvCxnSpPr>
        <p:spPr>
          <a:xfrm>
            <a:off x="2733485" y="153889"/>
            <a:ext cx="3695904" cy="54261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a:stCxn id="6" idx="3"/>
          </p:cNvCxnSpPr>
          <p:nvPr/>
        </p:nvCxnSpPr>
        <p:spPr>
          <a:xfrm>
            <a:off x="2914286" y="437151"/>
            <a:ext cx="1845674" cy="40072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a:endCxn id="30" idx="2"/>
          </p:cNvCxnSpPr>
          <p:nvPr/>
        </p:nvCxnSpPr>
        <p:spPr>
          <a:xfrm>
            <a:off x="2428860" y="642924"/>
            <a:ext cx="2280300" cy="7648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a:stCxn id="40" idx="3"/>
            <a:endCxn id="31" idx="15"/>
          </p:cNvCxnSpPr>
          <p:nvPr/>
        </p:nvCxnSpPr>
        <p:spPr>
          <a:xfrm>
            <a:off x="2763816" y="903970"/>
            <a:ext cx="1939249" cy="56334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a:stCxn id="41" idx="3"/>
          </p:cNvCxnSpPr>
          <p:nvPr/>
        </p:nvCxnSpPr>
        <p:spPr>
          <a:xfrm>
            <a:off x="2846558" y="1133672"/>
            <a:ext cx="1913402" cy="5199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a:off x="2000232" y="1339444"/>
            <a:ext cx="3579880" cy="19922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a:off x="2928926" y="1553759"/>
            <a:ext cx="3060320" cy="4344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V="1">
            <a:off x="2357422" y="1755651"/>
            <a:ext cx="3222690" cy="6600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a:stCxn id="45" idx="3"/>
          </p:cNvCxnSpPr>
          <p:nvPr/>
        </p:nvCxnSpPr>
        <p:spPr>
          <a:xfrm>
            <a:off x="3461798" y="2082697"/>
            <a:ext cx="1830282" cy="1345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a:endCxn id="5" idx="28"/>
          </p:cNvCxnSpPr>
          <p:nvPr/>
        </p:nvCxnSpPr>
        <p:spPr>
          <a:xfrm flipV="1">
            <a:off x="3006382" y="2373952"/>
            <a:ext cx="5585169" cy="4060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a:endCxn id="27" idx="2"/>
          </p:cNvCxnSpPr>
          <p:nvPr/>
        </p:nvCxnSpPr>
        <p:spPr>
          <a:xfrm>
            <a:off x="1691680" y="2630582"/>
            <a:ext cx="2567900" cy="30119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a:off x="1571604" y="2893221"/>
            <a:ext cx="3480440" cy="2434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1331641" y="3170643"/>
            <a:ext cx="2716485" cy="1571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3510437" y="3489852"/>
            <a:ext cx="1072274" cy="35443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a:off x="1206181" y="3651870"/>
            <a:ext cx="2448272" cy="26306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2483768" y="3926727"/>
            <a:ext cx="731872" cy="2582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a:off x="2934373" y="4191930"/>
            <a:ext cx="1744276" cy="863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flipH="1">
            <a:off x="560224" y="4548765"/>
            <a:ext cx="771416" cy="3452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64 Rectángulo"/>
          <p:cNvSpPr/>
          <p:nvPr/>
        </p:nvSpPr>
        <p:spPr>
          <a:xfrm>
            <a:off x="3428992" y="2031272"/>
            <a:ext cx="1071570" cy="3898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7" name="66 CuadroTexto"/>
          <p:cNvSpPr txBox="1"/>
          <p:nvPr/>
        </p:nvSpPr>
        <p:spPr>
          <a:xfrm>
            <a:off x="7358082" y="1553759"/>
            <a:ext cx="1571636" cy="307777"/>
          </a:xfrm>
          <a:prstGeom prst="rect">
            <a:avLst/>
          </a:prstGeom>
          <a:noFill/>
        </p:spPr>
        <p:txBody>
          <a:bodyPr wrap="square" rtlCol="0">
            <a:spAutoFit/>
          </a:bodyPr>
          <a:lstStyle/>
          <a:p>
            <a:endParaRPr lang="es-CL" dirty="0"/>
          </a:p>
        </p:txBody>
      </p:sp>
      <p:sp>
        <p:nvSpPr>
          <p:cNvPr id="71" name="70 Rectángulo"/>
          <p:cNvSpPr/>
          <p:nvPr/>
        </p:nvSpPr>
        <p:spPr>
          <a:xfrm>
            <a:off x="4786314" y="1832128"/>
            <a:ext cx="142876" cy="2038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7" name="76 Rectángulo"/>
          <p:cNvSpPr/>
          <p:nvPr/>
        </p:nvSpPr>
        <p:spPr>
          <a:xfrm rot="19688574">
            <a:off x="5395226" y="1586382"/>
            <a:ext cx="714380" cy="50959"/>
          </a:xfrm>
          <a:prstGeom prst="rect">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3470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99"/>
                                          </p:stCondLst>
                                        </p:cTn>
                                        <p:tgtEl>
                                          <p:spTgt spid="29"/>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grpId="0" nodeType="afterEffect">
                                  <p:stCondLst>
                                    <p:cond delay="0"/>
                                  </p:stCondLst>
                                  <p:childTnLst>
                                    <p:set>
                                      <p:cBhvr>
                                        <p:cTn id="9" dur="1" fill="hold">
                                          <p:stCondLst>
                                            <p:cond delay="299"/>
                                          </p:stCondLst>
                                        </p:cTn>
                                        <p:tgtEl>
                                          <p:spTgt spid="51"/>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0"/>
                                  </p:stCondLst>
                                  <p:childTnLst>
                                    <p:set>
                                      <p:cBhvr>
                                        <p:cTn id="12" dur="1" fill="hold">
                                          <p:stCondLst>
                                            <p:cond delay="299"/>
                                          </p:stCondLst>
                                        </p:cTn>
                                        <p:tgtEl>
                                          <p:spTgt spid="82"/>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0"/>
                                  </p:stCondLst>
                                  <p:childTnLst>
                                    <p:set>
                                      <p:cBhvr>
                                        <p:cTn id="15" dur="1" fill="hold">
                                          <p:stCondLst>
                                            <p:cond delay="299"/>
                                          </p:stCondLst>
                                        </p:cTn>
                                        <p:tgtEl>
                                          <p:spTgt spid="15"/>
                                        </p:tgtEl>
                                        <p:attrNameLst>
                                          <p:attrName>style.visibility</p:attrName>
                                        </p:attrNameLst>
                                      </p:cBhvr>
                                      <p:to>
                                        <p:strVal val="visible"/>
                                      </p:to>
                                    </p:set>
                                  </p:childTnLst>
                                </p:cTn>
                              </p:par>
                            </p:childTnLst>
                          </p:cTn>
                        </p:par>
                        <p:par>
                          <p:cTn id="16" fill="hold">
                            <p:stCondLst>
                              <p:cond delay="1200"/>
                            </p:stCondLst>
                            <p:childTnLst>
                              <p:par>
                                <p:cTn id="17" presetID="1" presetClass="entr" presetSubtype="0" fill="hold" grpId="0" nodeType="afterEffect">
                                  <p:stCondLst>
                                    <p:cond delay="0"/>
                                  </p:stCondLst>
                                  <p:childTnLst>
                                    <p:set>
                                      <p:cBhvr>
                                        <p:cTn id="18" dur="1" fill="hold">
                                          <p:stCondLst>
                                            <p:cond delay="299"/>
                                          </p:stCondLst>
                                        </p:cTn>
                                        <p:tgtEl>
                                          <p:spTgt spid="6"/>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299"/>
                                          </p:stCondLst>
                                        </p:cTn>
                                        <p:tgtEl>
                                          <p:spTgt spid="11"/>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grpId="0" nodeType="afterEffect">
                                  <p:stCondLst>
                                    <p:cond delay="0"/>
                                  </p:stCondLst>
                                  <p:childTnLst>
                                    <p:set>
                                      <p:cBhvr>
                                        <p:cTn id="24" dur="1" fill="hold">
                                          <p:stCondLst>
                                            <p:cond delay="299"/>
                                          </p:stCondLst>
                                        </p:cTn>
                                        <p:tgtEl>
                                          <p:spTgt spid="20"/>
                                        </p:tgtEl>
                                        <p:attrNameLst>
                                          <p:attrName>style.visibility</p:attrName>
                                        </p:attrNameLst>
                                      </p:cBhvr>
                                      <p:to>
                                        <p:strVal val="visible"/>
                                      </p:to>
                                    </p:set>
                                  </p:childTnLst>
                                </p:cTn>
                              </p:par>
                            </p:childTnLst>
                          </p:cTn>
                        </p:par>
                        <p:par>
                          <p:cTn id="25" fill="hold">
                            <p:stCondLst>
                              <p:cond delay="2100"/>
                            </p:stCondLst>
                            <p:childTnLst>
                              <p:par>
                                <p:cTn id="26" presetID="1" presetClass="entr" presetSubtype="0" fill="hold" grpId="0" nodeType="afterEffect">
                                  <p:stCondLst>
                                    <p:cond delay="0"/>
                                  </p:stCondLst>
                                  <p:childTnLst>
                                    <p:set>
                                      <p:cBhvr>
                                        <p:cTn id="27" dur="1" fill="hold">
                                          <p:stCondLst>
                                            <p:cond delay="299"/>
                                          </p:stCondLst>
                                        </p:cTn>
                                        <p:tgtEl>
                                          <p:spTgt spid="45"/>
                                        </p:tgtEl>
                                        <p:attrNameLst>
                                          <p:attrName>style.visibility</p:attrName>
                                        </p:attrNameLst>
                                      </p:cBhvr>
                                      <p:to>
                                        <p:strVal val="visible"/>
                                      </p:to>
                                    </p:set>
                                  </p:childTnLst>
                                </p:cTn>
                              </p:par>
                            </p:childTnLst>
                          </p:cTn>
                        </p:par>
                        <p:par>
                          <p:cTn id="28" fill="hold">
                            <p:stCondLst>
                              <p:cond delay="2400"/>
                            </p:stCondLst>
                            <p:childTnLst>
                              <p:par>
                                <p:cTn id="29" presetID="1" presetClass="entr" presetSubtype="0" fill="hold" nodeType="afterEffect">
                                  <p:stCondLst>
                                    <p:cond delay="0"/>
                                  </p:stCondLst>
                                  <p:childTnLst>
                                    <p:set>
                                      <p:cBhvr>
                                        <p:cTn id="30" dur="1" fill="hold">
                                          <p:stCondLst>
                                            <p:cond delay="299"/>
                                          </p:stCondLst>
                                        </p:cTn>
                                        <p:tgtEl>
                                          <p:spTgt spid="70"/>
                                        </p:tgtEl>
                                        <p:attrNameLst>
                                          <p:attrName>style.visibility</p:attrName>
                                        </p:attrNameLst>
                                      </p:cBhvr>
                                      <p:to>
                                        <p:strVal val="visible"/>
                                      </p:to>
                                    </p:set>
                                  </p:childTnLst>
                                </p:cTn>
                              </p:par>
                            </p:childTnLst>
                          </p:cTn>
                        </p:par>
                        <p:par>
                          <p:cTn id="31" fill="hold">
                            <p:stCondLst>
                              <p:cond delay="2700"/>
                            </p:stCondLst>
                            <p:childTnLst>
                              <p:par>
                                <p:cTn id="32" presetID="1" presetClass="entr" presetSubtype="0" fill="hold" grpId="0" nodeType="afterEffect">
                                  <p:stCondLst>
                                    <p:cond delay="0"/>
                                  </p:stCondLst>
                                  <p:childTnLst>
                                    <p:set>
                                      <p:cBhvr>
                                        <p:cTn id="33" dur="1" fill="hold">
                                          <p:stCondLst>
                                            <p:cond delay="299"/>
                                          </p:stCondLst>
                                        </p:cTn>
                                        <p:tgtEl>
                                          <p:spTgt spid="30"/>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299"/>
                                          </p:stCondLst>
                                        </p:cTn>
                                        <p:tgtEl>
                                          <p:spTgt spid="39"/>
                                        </p:tgtEl>
                                        <p:attrNameLst>
                                          <p:attrName>style.visibility</p:attrName>
                                        </p:attrNameLst>
                                      </p:cBhvr>
                                      <p:to>
                                        <p:strVal val="visible"/>
                                      </p:to>
                                    </p:set>
                                  </p:childTnLst>
                                </p:cTn>
                              </p:par>
                            </p:childTnLst>
                          </p:cTn>
                        </p:par>
                        <p:par>
                          <p:cTn id="37" fill="hold">
                            <p:stCondLst>
                              <p:cond delay="3300"/>
                            </p:stCondLst>
                            <p:childTnLst>
                              <p:par>
                                <p:cTn id="38" presetID="1" presetClass="entr" presetSubtype="0" fill="hold" nodeType="afterEffect">
                                  <p:stCondLst>
                                    <p:cond delay="0"/>
                                  </p:stCondLst>
                                  <p:childTnLst>
                                    <p:set>
                                      <p:cBhvr>
                                        <p:cTn id="39" dur="1" fill="hold">
                                          <p:stCondLst>
                                            <p:cond delay="299"/>
                                          </p:stCondLst>
                                        </p:cTn>
                                        <p:tgtEl>
                                          <p:spTgt spid="19"/>
                                        </p:tgtEl>
                                        <p:attrNameLst>
                                          <p:attrName>style.visibility</p:attrName>
                                        </p:attrNameLst>
                                      </p:cBhvr>
                                      <p:to>
                                        <p:strVal val="visible"/>
                                      </p:to>
                                    </p:set>
                                  </p:childTnLst>
                                </p:cTn>
                              </p:par>
                            </p:childTnLst>
                          </p:cTn>
                        </p:par>
                        <p:par>
                          <p:cTn id="40" fill="hold">
                            <p:stCondLst>
                              <p:cond delay="3600"/>
                            </p:stCondLst>
                            <p:childTnLst>
                              <p:par>
                                <p:cTn id="41" presetID="1" presetClass="entr" presetSubtype="0" fill="hold" grpId="0" nodeType="afterEffect">
                                  <p:stCondLst>
                                    <p:cond delay="0"/>
                                  </p:stCondLst>
                                  <p:childTnLst>
                                    <p:set>
                                      <p:cBhvr>
                                        <p:cTn id="42" dur="1" fill="hold">
                                          <p:stCondLst>
                                            <p:cond delay="299"/>
                                          </p:stCondLst>
                                        </p:cTn>
                                        <p:tgtEl>
                                          <p:spTgt spid="27"/>
                                        </p:tgtEl>
                                        <p:attrNameLst>
                                          <p:attrName>style.visibility</p:attrName>
                                        </p:attrNameLst>
                                      </p:cBhvr>
                                      <p:to>
                                        <p:strVal val="visible"/>
                                      </p:to>
                                    </p:set>
                                  </p:childTnLst>
                                </p:cTn>
                              </p:par>
                            </p:childTnLst>
                          </p:cTn>
                        </p:par>
                        <p:par>
                          <p:cTn id="43" fill="hold">
                            <p:stCondLst>
                              <p:cond delay="3900"/>
                            </p:stCondLst>
                            <p:childTnLst>
                              <p:par>
                                <p:cTn id="44" presetID="1" presetClass="entr" presetSubtype="0" fill="hold" grpId="0" nodeType="afterEffect">
                                  <p:stCondLst>
                                    <p:cond delay="0"/>
                                  </p:stCondLst>
                                  <p:childTnLst>
                                    <p:set>
                                      <p:cBhvr>
                                        <p:cTn id="45" dur="1" fill="hold">
                                          <p:stCondLst>
                                            <p:cond delay="299"/>
                                          </p:stCondLst>
                                        </p:cTn>
                                        <p:tgtEl>
                                          <p:spTgt spid="47"/>
                                        </p:tgtEl>
                                        <p:attrNameLst>
                                          <p:attrName>style.visibility</p:attrName>
                                        </p:attrNameLst>
                                      </p:cBhvr>
                                      <p:to>
                                        <p:strVal val="visible"/>
                                      </p:to>
                                    </p:set>
                                  </p:childTnLst>
                                </p:cTn>
                              </p:par>
                            </p:childTnLst>
                          </p:cTn>
                        </p:par>
                        <p:par>
                          <p:cTn id="46" fill="hold">
                            <p:stCondLst>
                              <p:cond delay="4200"/>
                            </p:stCondLst>
                            <p:childTnLst>
                              <p:par>
                                <p:cTn id="47" presetID="1" presetClass="entr" presetSubtype="0" fill="hold" nodeType="afterEffect">
                                  <p:stCondLst>
                                    <p:cond delay="0"/>
                                  </p:stCondLst>
                                  <p:childTnLst>
                                    <p:set>
                                      <p:cBhvr>
                                        <p:cTn id="48" dur="1" fill="hold">
                                          <p:stCondLst>
                                            <p:cond delay="299"/>
                                          </p:stCondLst>
                                        </p:cTn>
                                        <p:tgtEl>
                                          <p:spTgt spid="74"/>
                                        </p:tgtEl>
                                        <p:attrNameLst>
                                          <p:attrName>style.visibility</p:attrName>
                                        </p:attrNameLst>
                                      </p:cBhvr>
                                      <p:to>
                                        <p:strVal val="visible"/>
                                      </p:to>
                                    </p:set>
                                  </p:childTnLst>
                                </p:cTn>
                              </p:par>
                            </p:childTnLst>
                          </p:cTn>
                        </p:par>
                        <p:par>
                          <p:cTn id="49" fill="hold">
                            <p:stCondLst>
                              <p:cond delay="4500"/>
                            </p:stCondLst>
                            <p:childTnLst>
                              <p:par>
                                <p:cTn id="50" presetID="1" presetClass="entr" presetSubtype="0" fill="hold" grpId="0" nodeType="afterEffect">
                                  <p:stCondLst>
                                    <p:cond delay="0"/>
                                  </p:stCondLst>
                                  <p:childTnLst>
                                    <p:set>
                                      <p:cBhvr>
                                        <p:cTn id="51" dur="1" fill="hold">
                                          <p:stCondLst>
                                            <p:cond delay="299"/>
                                          </p:stCondLst>
                                        </p:cTn>
                                        <p:tgtEl>
                                          <p:spTgt spid="26"/>
                                        </p:tgtEl>
                                        <p:attrNameLst>
                                          <p:attrName>style.visibility</p:attrName>
                                        </p:attrNameLst>
                                      </p:cBhvr>
                                      <p:to>
                                        <p:strVal val="visible"/>
                                      </p:to>
                                    </p:set>
                                  </p:childTnLst>
                                </p:cTn>
                              </p:par>
                            </p:childTnLst>
                          </p:cTn>
                        </p:par>
                        <p:par>
                          <p:cTn id="52" fill="hold">
                            <p:stCondLst>
                              <p:cond delay="4800"/>
                            </p:stCondLst>
                            <p:childTnLst>
                              <p:par>
                                <p:cTn id="53" presetID="1" presetClass="entr" presetSubtype="0" fill="hold" grpId="0" nodeType="afterEffect">
                                  <p:stCondLst>
                                    <p:cond delay="0"/>
                                  </p:stCondLst>
                                  <p:childTnLst>
                                    <p:set>
                                      <p:cBhvr>
                                        <p:cTn id="54" dur="1" fill="hold">
                                          <p:stCondLst>
                                            <p:cond delay="299"/>
                                          </p:stCondLst>
                                        </p:cTn>
                                        <p:tgtEl>
                                          <p:spTgt spid="49"/>
                                        </p:tgtEl>
                                        <p:attrNameLst>
                                          <p:attrName>style.visibility</p:attrName>
                                        </p:attrNameLst>
                                      </p:cBhvr>
                                      <p:to>
                                        <p:strVal val="visible"/>
                                      </p:to>
                                    </p:set>
                                  </p:childTnLst>
                                </p:cTn>
                              </p:par>
                            </p:childTnLst>
                          </p:cTn>
                        </p:par>
                        <p:par>
                          <p:cTn id="55" fill="hold">
                            <p:stCondLst>
                              <p:cond delay="5100"/>
                            </p:stCondLst>
                            <p:childTnLst>
                              <p:par>
                                <p:cTn id="56" presetID="1" presetClass="entr" presetSubtype="0" fill="hold" nodeType="afterEffect">
                                  <p:stCondLst>
                                    <p:cond delay="0"/>
                                  </p:stCondLst>
                                  <p:childTnLst>
                                    <p:set>
                                      <p:cBhvr>
                                        <p:cTn id="57" dur="1" fill="hold">
                                          <p:stCondLst>
                                            <p:cond delay="299"/>
                                          </p:stCondLst>
                                        </p:cTn>
                                        <p:tgtEl>
                                          <p:spTgt spid="78"/>
                                        </p:tgtEl>
                                        <p:attrNameLst>
                                          <p:attrName>style.visibility</p:attrName>
                                        </p:attrNameLst>
                                      </p:cBhvr>
                                      <p:to>
                                        <p:strVal val="visible"/>
                                      </p:to>
                                    </p:set>
                                  </p:childTnLst>
                                </p:cTn>
                              </p:par>
                            </p:childTnLst>
                          </p:cTn>
                        </p:par>
                        <p:par>
                          <p:cTn id="58" fill="hold">
                            <p:stCondLst>
                              <p:cond delay="5400"/>
                            </p:stCondLst>
                            <p:childTnLst>
                              <p:par>
                                <p:cTn id="59" presetID="1" presetClass="entr" presetSubtype="0" fill="hold" grpId="0" nodeType="afterEffect">
                                  <p:stCondLst>
                                    <p:cond delay="0"/>
                                  </p:stCondLst>
                                  <p:childTnLst>
                                    <p:set>
                                      <p:cBhvr>
                                        <p:cTn id="60" dur="1" fill="hold">
                                          <p:stCondLst>
                                            <p:cond delay="299"/>
                                          </p:stCondLst>
                                        </p:cTn>
                                        <p:tgtEl>
                                          <p:spTgt spid="28"/>
                                        </p:tgtEl>
                                        <p:attrNameLst>
                                          <p:attrName>style.visibility</p:attrName>
                                        </p:attrNameLst>
                                      </p:cBhvr>
                                      <p:to>
                                        <p:strVal val="visible"/>
                                      </p:to>
                                    </p:set>
                                  </p:childTnLst>
                                </p:cTn>
                              </p:par>
                            </p:childTnLst>
                          </p:cTn>
                        </p:par>
                        <p:par>
                          <p:cTn id="61" fill="hold">
                            <p:stCondLst>
                              <p:cond delay="5700"/>
                            </p:stCondLst>
                            <p:childTnLst>
                              <p:par>
                                <p:cTn id="62" presetID="1" presetClass="entr" presetSubtype="0" fill="hold" grpId="0" nodeType="afterEffect">
                                  <p:stCondLst>
                                    <p:cond delay="0"/>
                                  </p:stCondLst>
                                  <p:childTnLst>
                                    <p:set>
                                      <p:cBhvr>
                                        <p:cTn id="63" dur="1" fill="hold">
                                          <p:stCondLst>
                                            <p:cond delay="299"/>
                                          </p:stCondLst>
                                        </p:cTn>
                                        <p:tgtEl>
                                          <p:spTgt spid="50"/>
                                        </p:tgtEl>
                                        <p:attrNameLst>
                                          <p:attrName>style.visibility</p:attrName>
                                        </p:attrNameLst>
                                      </p:cBhvr>
                                      <p:to>
                                        <p:strVal val="visible"/>
                                      </p:to>
                                    </p:set>
                                  </p:childTnLst>
                                </p:cTn>
                              </p:par>
                            </p:childTnLst>
                          </p:cTn>
                        </p:par>
                        <p:par>
                          <p:cTn id="64" fill="hold">
                            <p:stCondLst>
                              <p:cond delay="6000"/>
                            </p:stCondLst>
                            <p:childTnLst>
                              <p:par>
                                <p:cTn id="65" presetID="1" presetClass="entr" presetSubtype="0" fill="hold" nodeType="afterEffect">
                                  <p:stCondLst>
                                    <p:cond delay="0"/>
                                  </p:stCondLst>
                                  <p:childTnLst>
                                    <p:set>
                                      <p:cBhvr>
                                        <p:cTn id="66" dur="1" fill="hold">
                                          <p:stCondLst>
                                            <p:cond delay="299"/>
                                          </p:stCondLst>
                                        </p:cTn>
                                        <p:tgtEl>
                                          <p:spTgt spid="80"/>
                                        </p:tgtEl>
                                        <p:attrNameLst>
                                          <p:attrName>style.visibility</p:attrName>
                                        </p:attrNameLst>
                                      </p:cBhvr>
                                      <p:to>
                                        <p:strVal val="visible"/>
                                      </p:to>
                                    </p:set>
                                  </p:childTnLst>
                                </p:cTn>
                              </p:par>
                            </p:childTnLst>
                          </p:cTn>
                        </p:par>
                        <p:par>
                          <p:cTn id="67" fill="hold">
                            <p:stCondLst>
                              <p:cond delay="6300"/>
                            </p:stCondLst>
                            <p:childTnLst>
                              <p:par>
                                <p:cTn id="68" presetID="1" presetClass="entr" presetSubtype="0" fill="hold" grpId="0" nodeType="afterEffect">
                                  <p:stCondLst>
                                    <p:cond delay="0"/>
                                  </p:stCondLst>
                                  <p:childTnLst>
                                    <p:set>
                                      <p:cBhvr>
                                        <p:cTn id="69" dur="1" fill="hold">
                                          <p:stCondLst>
                                            <p:cond delay="299"/>
                                          </p:stCondLst>
                                        </p:cTn>
                                        <p:tgtEl>
                                          <p:spTgt spid="31"/>
                                        </p:tgtEl>
                                        <p:attrNameLst>
                                          <p:attrName>style.visibility</p:attrName>
                                        </p:attrNameLst>
                                      </p:cBhvr>
                                      <p:to>
                                        <p:strVal val="visible"/>
                                      </p:to>
                                    </p:set>
                                  </p:childTnLst>
                                </p:cTn>
                              </p:par>
                            </p:childTnLst>
                          </p:cTn>
                        </p:par>
                        <p:par>
                          <p:cTn id="70" fill="hold">
                            <p:stCondLst>
                              <p:cond delay="6600"/>
                            </p:stCondLst>
                            <p:childTnLst>
                              <p:par>
                                <p:cTn id="71" presetID="1" presetClass="entr" presetSubtype="0" fill="hold" grpId="0" nodeType="afterEffect">
                                  <p:stCondLst>
                                    <p:cond delay="0"/>
                                  </p:stCondLst>
                                  <p:childTnLst>
                                    <p:set>
                                      <p:cBhvr>
                                        <p:cTn id="72" dur="1" fill="hold">
                                          <p:stCondLst>
                                            <p:cond delay="299"/>
                                          </p:stCondLst>
                                        </p:cTn>
                                        <p:tgtEl>
                                          <p:spTgt spid="40"/>
                                        </p:tgtEl>
                                        <p:attrNameLst>
                                          <p:attrName>style.visibility</p:attrName>
                                        </p:attrNameLst>
                                      </p:cBhvr>
                                      <p:to>
                                        <p:strVal val="visible"/>
                                      </p:to>
                                    </p:set>
                                  </p:childTnLst>
                                </p:cTn>
                              </p:par>
                            </p:childTnLst>
                          </p:cTn>
                        </p:par>
                        <p:par>
                          <p:cTn id="73" fill="hold">
                            <p:stCondLst>
                              <p:cond delay="6900"/>
                            </p:stCondLst>
                            <p:childTnLst>
                              <p:par>
                                <p:cTn id="74" presetID="1" presetClass="entr" presetSubtype="0" fill="hold" nodeType="afterEffect">
                                  <p:stCondLst>
                                    <p:cond delay="0"/>
                                  </p:stCondLst>
                                  <p:childTnLst>
                                    <p:set>
                                      <p:cBhvr>
                                        <p:cTn id="75" dur="1" fill="hold">
                                          <p:stCondLst>
                                            <p:cond delay="299"/>
                                          </p:stCondLst>
                                        </p:cTn>
                                        <p:tgtEl>
                                          <p:spTgt spid="56"/>
                                        </p:tgtEl>
                                        <p:attrNameLst>
                                          <p:attrName>style.visibility</p:attrName>
                                        </p:attrNameLst>
                                      </p:cBhvr>
                                      <p:to>
                                        <p:strVal val="visible"/>
                                      </p:to>
                                    </p:set>
                                  </p:childTnLst>
                                </p:cTn>
                              </p:par>
                            </p:childTnLst>
                          </p:cTn>
                        </p:par>
                        <p:par>
                          <p:cTn id="76" fill="hold">
                            <p:stCondLst>
                              <p:cond delay="7200"/>
                            </p:stCondLst>
                            <p:childTnLst>
                              <p:par>
                                <p:cTn id="77" presetID="1" presetClass="entr" presetSubtype="0" fill="hold" grpId="0" nodeType="afterEffect">
                                  <p:stCondLst>
                                    <p:cond delay="0"/>
                                  </p:stCondLst>
                                  <p:childTnLst>
                                    <p:set>
                                      <p:cBhvr>
                                        <p:cTn id="78" dur="1" fill="hold">
                                          <p:stCondLst>
                                            <p:cond delay="299"/>
                                          </p:stCondLst>
                                        </p:cTn>
                                        <p:tgtEl>
                                          <p:spTgt spid="32"/>
                                        </p:tgtEl>
                                        <p:attrNameLst>
                                          <p:attrName>style.visibility</p:attrName>
                                        </p:attrNameLst>
                                      </p:cBhvr>
                                      <p:to>
                                        <p:strVal val="visible"/>
                                      </p:to>
                                    </p:set>
                                  </p:childTnLst>
                                </p:cTn>
                              </p:par>
                            </p:childTnLst>
                          </p:cTn>
                        </p:par>
                        <p:par>
                          <p:cTn id="79" fill="hold">
                            <p:stCondLst>
                              <p:cond delay="7500"/>
                            </p:stCondLst>
                            <p:childTnLst>
                              <p:par>
                                <p:cTn id="80" presetID="1" presetClass="entr" presetSubtype="0" fill="hold" grpId="0" nodeType="afterEffect">
                                  <p:stCondLst>
                                    <p:cond delay="0"/>
                                  </p:stCondLst>
                                  <p:childTnLst>
                                    <p:set>
                                      <p:cBhvr>
                                        <p:cTn id="81" dur="1" fill="hold">
                                          <p:stCondLst>
                                            <p:cond delay="299"/>
                                          </p:stCondLst>
                                        </p:cTn>
                                        <p:tgtEl>
                                          <p:spTgt spid="41"/>
                                        </p:tgtEl>
                                        <p:attrNameLst>
                                          <p:attrName>style.visibility</p:attrName>
                                        </p:attrNameLst>
                                      </p:cBhvr>
                                      <p:to>
                                        <p:strVal val="visible"/>
                                      </p:to>
                                    </p:set>
                                  </p:childTnLst>
                                </p:cTn>
                              </p:par>
                            </p:childTnLst>
                          </p:cTn>
                        </p:par>
                        <p:par>
                          <p:cTn id="82" fill="hold">
                            <p:stCondLst>
                              <p:cond delay="7800"/>
                            </p:stCondLst>
                            <p:childTnLst>
                              <p:par>
                                <p:cTn id="83" presetID="1" presetClass="entr" presetSubtype="0" fill="hold" nodeType="afterEffect">
                                  <p:stCondLst>
                                    <p:cond delay="0"/>
                                  </p:stCondLst>
                                  <p:childTnLst>
                                    <p:set>
                                      <p:cBhvr>
                                        <p:cTn id="84" dur="1" fill="hold">
                                          <p:stCondLst>
                                            <p:cond delay="299"/>
                                          </p:stCondLst>
                                        </p:cTn>
                                        <p:tgtEl>
                                          <p:spTgt spid="62"/>
                                        </p:tgtEl>
                                        <p:attrNameLst>
                                          <p:attrName>style.visibility</p:attrName>
                                        </p:attrNameLst>
                                      </p:cBhvr>
                                      <p:to>
                                        <p:strVal val="visible"/>
                                      </p:to>
                                    </p:set>
                                  </p:childTnLst>
                                </p:cTn>
                              </p:par>
                            </p:childTnLst>
                          </p:cTn>
                        </p:par>
                        <p:par>
                          <p:cTn id="85" fill="hold">
                            <p:stCondLst>
                              <p:cond delay="8100"/>
                            </p:stCondLst>
                            <p:childTnLst>
                              <p:par>
                                <p:cTn id="86" presetID="1" presetClass="entr" presetSubtype="0" fill="hold" grpId="0" nodeType="afterEffect">
                                  <p:stCondLst>
                                    <p:cond delay="0"/>
                                  </p:stCondLst>
                                  <p:childTnLst>
                                    <p:set>
                                      <p:cBhvr>
                                        <p:cTn id="87" dur="1" fill="hold">
                                          <p:stCondLst>
                                            <p:cond delay="299"/>
                                          </p:stCondLst>
                                        </p:cTn>
                                        <p:tgtEl>
                                          <p:spTgt spid="14"/>
                                        </p:tgtEl>
                                        <p:attrNameLst>
                                          <p:attrName>style.visibility</p:attrName>
                                        </p:attrNameLst>
                                      </p:cBhvr>
                                      <p:to>
                                        <p:strVal val="visible"/>
                                      </p:to>
                                    </p:set>
                                  </p:childTnLst>
                                </p:cTn>
                              </p:par>
                            </p:childTnLst>
                          </p:cTn>
                        </p:par>
                        <p:par>
                          <p:cTn id="88" fill="hold">
                            <p:stCondLst>
                              <p:cond delay="8400"/>
                            </p:stCondLst>
                            <p:childTnLst>
                              <p:par>
                                <p:cTn id="89" presetID="1" presetClass="entr" presetSubtype="0" fill="hold" grpId="0" nodeType="afterEffect">
                                  <p:stCondLst>
                                    <p:cond delay="0"/>
                                  </p:stCondLst>
                                  <p:childTnLst>
                                    <p:set>
                                      <p:cBhvr>
                                        <p:cTn id="90" dur="1" fill="hold">
                                          <p:stCondLst>
                                            <p:cond delay="299"/>
                                          </p:stCondLst>
                                        </p:cTn>
                                        <p:tgtEl>
                                          <p:spTgt spid="38"/>
                                        </p:tgtEl>
                                        <p:attrNameLst>
                                          <p:attrName>style.visibility</p:attrName>
                                        </p:attrNameLst>
                                      </p:cBhvr>
                                      <p:to>
                                        <p:strVal val="visible"/>
                                      </p:to>
                                    </p:set>
                                  </p:childTnLst>
                                </p:cTn>
                              </p:par>
                            </p:childTnLst>
                          </p:cTn>
                        </p:par>
                        <p:par>
                          <p:cTn id="91" fill="hold">
                            <p:stCondLst>
                              <p:cond delay="8700"/>
                            </p:stCondLst>
                            <p:childTnLst>
                              <p:par>
                                <p:cTn id="92" presetID="1" presetClass="entr" presetSubtype="0" fill="hold" nodeType="afterEffect">
                                  <p:stCondLst>
                                    <p:cond delay="0"/>
                                  </p:stCondLst>
                                  <p:childTnLst>
                                    <p:set>
                                      <p:cBhvr>
                                        <p:cTn id="93" dur="1" fill="hold">
                                          <p:stCondLst>
                                            <p:cond delay="299"/>
                                          </p:stCondLst>
                                        </p:cTn>
                                        <p:tgtEl>
                                          <p:spTgt spid="8"/>
                                        </p:tgtEl>
                                        <p:attrNameLst>
                                          <p:attrName>style.visibility</p:attrName>
                                        </p:attrNameLst>
                                      </p:cBhvr>
                                      <p:to>
                                        <p:strVal val="visible"/>
                                      </p:to>
                                    </p:set>
                                  </p:childTnLst>
                                </p:cTn>
                              </p:par>
                            </p:childTnLst>
                          </p:cTn>
                        </p:par>
                        <p:par>
                          <p:cTn id="94" fill="hold">
                            <p:stCondLst>
                              <p:cond delay="9000"/>
                            </p:stCondLst>
                            <p:childTnLst>
                              <p:par>
                                <p:cTn id="95" presetID="1" presetClass="entr" presetSubtype="0" fill="hold" grpId="0" nodeType="afterEffect">
                                  <p:stCondLst>
                                    <p:cond delay="0"/>
                                  </p:stCondLst>
                                  <p:childTnLst>
                                    <p:set>
                                      <p:cBhvr>
                                        <p:cTn id="96" dur="1" fill="hold">
                                          <p:stCondLst>
                                            <p:cond delay="299"/>
                                          </p:stCondLst>
                                        </p:cTn>
                                        <p:tgtEl>
                                          <p:spTgt spid="18"/>
                                        </p:tgtEl>
                                        <p:attrNameLst>
                                          <p:attrName>style.visibility</p:attrName>
                                        </p:attrNameLst>
                                      </p:cBhvr>
                                      <p:to>
                                        <p:strVal val="visible"/>
                                      </p:to>
                                    </p:set>
                                  </p:childTnLst>
                                </p:cTn>
                              </p:par>
                            </p:childTnLst>
                          </p:cTn>
                        </p:par>
                        <p:par>
                          <p:cTn id="97" fill="hold">
                            <p:stCondLst>
                              <p:cond delay="9300"/>
                            </p:stCondLst>
                            <p:childTnLst>
                              <p:par>
                                <p:cTn id="98" presetID="1" presetClass="entr" presetSubtype="0" fill="hold" grpId="0" nodeType="afterEffect">
                                  <p:stCondLst>
                                    <p:cond delay="0"/>
                                  </p:stCondLst>
                                  <p:childTnLst>
                                    <p:set>
                                      <p:cBhvr>
                                        <p:cTn id="99" dur="1" fill="hold">
                                          <p:stCondLst>
                                            <p:cond delay="299"/>
                                          </p:stCondLst>
                                        </p:cTn>
                                        <p:tgtEl>
                                          <p:spTgt spid="42"/>
                                        </p:tgtEl>
                                        <p:attrNameLst>
                                          <p:attrName>style.visibility</p:attrName>
                                        </p:attrNameLst>
                                      </p:cBhvr>
                                      <p:to>
                                        <p:strVal val="visible"/>
                                      </p:to>
                                    </p:set>
                                  </p:childTnLst>
                                </p:cTn>
                              </p:par>
                            </p:childTnLst>
                          </p:cTn>
                        </p:par>
                        <p:par>
                          <p:cTn id="100" fill="hold">
                            <p:stCondLst>
                              <p:cond delay="9600"/>
                            </p:stCondLst>
                            <p:childTnLst>
                              <p:par>
                                <p:cTn id="101" presetID="1" presetClass="entr" presetSubtype="0" fill="hold" nodeType="afterEffect">
                                  <p:stCondLst>
                                    <p:cond delay="0"/>
                                  </p:stCondLst>
                                  <p:childTnLst>
                                    <p:set>
                                      <p:cBhvr>
                                        <p:cTn id="102" dur="1" fill="hold">
                                          <p:stCondLst>
                                            <p:cond delay="299"/>
                                          </p:stCondLst>
                                        </p:cTn>
                                        <p:tgtEl>
                                          <p:spTgt spid="64"/>
                                        </p:tgtEl>
                                        <p:attrNameLst>
                                          <p:attrName>style.visibility</p:attrName>
                                        </p:attrNameLst>
                                      </p:cBhvr>
                                      <p:to>
                                        <p:strVal val="visible"/>
                                      </p:to>
                                    </p:set>
                                  </p:childTnLst>
                                </p:cTn>
                              </p:par>
                            </p:childTnLst>
                          </p:cTn>
                        </p:par>
                        <p:par>
                          <p:cTn id="103" fill="hold">
                            <p:stCondLst>
                              <p:cond delay="9900"/>
                            </p:stCondLst>
                            <p:childTnLst>
                              <p:par>
                                <p:cTn id="104" presetID="1" presetClass="entr" presetSubtype="0" fill="hold" grpId="0" nodeType="afterEffect">
                                  <p:stCondLst>
                                    <p:cond delay="0"/>
                                  </p:stCondLst>
                                  <p:childTnLst>
                                    <p:set>
                                      <p:cBhvr>
                                        <p:cTn id="105" dur="1" fill="hold">
                                          <p:stCondLst>
                                            <p:cond delay="299"/>
                                          </p:stCondLst>
                                        </p:cTn>
                                        <p:tgtEl>
                                          <p:spTgt spid="16"/>
                                        </p:tgtEl>
                                        <p:attrNameLst>
                                          <p:attrName>style.visibility</p:attrName>
                                        </p:attrNameLst>
                                      </p:cBhvr>
                                      <p:to>
                                        <p:strVal val="visible"/>
                                      </p:to>
                                    </p:set>
                                  </p:childTnLst>
                                </p:cTn>
                              </p:par>
                            </p:childTnLst>
                          </p:cTn>
                        </p:par>
                        <p:par>
                          <p:cTn id="106" fill="hold">
                            <p:stCondLst>
                              <p:cond delay="10200"/>
                            </p:stCondLst>
                            <p:childTnLst>
                              <p:par>
                                <p:cTn id="107" presetID="1" presetClass="entr" presetSubtype="0" fill="hold" grpId="0" nodeType="afterEffect">
                                  <p:stCondLst>
                                    <p:cond delay="0"/>
                                  </p:stCondLst>
                                  <p:childTnLst>
                                    <p:set>
                                      <p:cBhvr>
                                        <p:cTn id="108" dur="1" fill="hold">
                                          <p:stCondLst>
                                            <p:cond delay="299"/>
                                          </p:stCondLst>
                                        </p:cTn>
                                        <p:tgtEl>
                                          <p:spTgt spid="43"/>
                                        </p:tgtEl>
                                        <p:attrNameLst>
                                          <p:attrName>style.visibility</p:attrName>
                                        </p:attrNameLst>
                                      </p:cBhvr>
                                      <p:to>
                                        <p:strVal val="visible"/>
                                      </p:to>
                                    </p:set>
                                  </p:childTnLst>
                                </p:cTn>
                              </p:par>
                            </p:childTnLst>
                          </p:cTn>
                        </p:par>
                        <p:par>
                          <p:cTn id="109" fill="hold">
                            <p:stCondLst>
                              <p:cond delay="10500"/>
                            </p:stCondLst>
                            <p:childTnLst>
                              <p:par>
                                <p:cTn id="110" presetID="1" presetClass="entr" presetSubtype="0" fill="hold" nodeType="afterEffect">
                                  <p:stCondLst>
                                    <p:cond delay="0"/>
                                  </p:stCondLst>
                                  <p:childTnLst>
                                    <p:set>
                                      <p:cBhvr>
                                        <p:cTn id="111" dur="1" fill="hold">
                                          <p:stCondLst>
                                            <p:cond delay="299"/>
                                          </p:stCondLst>
                                        </p:cTn>
                                        <p:tgtEl>
                                          <p:spTgt spid="66"/>
                                        </p:tgtEl>
                                        <p:attrNameLst>
                                          <p:attrName>style.visibility</p:attrName>
                                        </p:attrNameLst>
                                      </p:cBhvr>
                                      <p:to>
                                        <p:strVal val="visible"/>
                                      </p:to>
                                    </p:set>
                                  </p:childTnLst>
                                </p:cTn>
                              </p:par>
                            </p:childTnLst>
                          </p:cTn>
                        </p:par>
                        <p:par>
                          <p:cTn id="112" fill="hold">
                            <p:stCondLst>
                              <p:cond delay="10800"/>
                            </p:stCondLst>
                            <p:childTnLst>
                              <p:par>
                                <p:cTn id="113" presetID="1" presetClass="entr" presetSubtype="0" fill="hold" grpId="0" nodeType="afterEffect">
                                  <p:stCondLst>
                                    <p:cond delay="0"/>
                                  </p:stCondLst>
                                  <p:childTnLst>
                                    <p:set>
                                      <p:cBhvr>
                                        <p:cTn id="114" dur="1" fill="hold">
                                          <p:stCondLst>
                                            <p:cond delay="299"/>
                                          </p:stCondLst>
                                        </p:cTn>
                                        <p:tgtEl>
                                          <p:spTgt spid="17"/>
                                        </p:tgtEl>
                                        <p:attrNameLst>
                                          <p:attrName>style.visibility</p:attrName>
                                        </p:attrNameLst>
                                      </p:cBhvr>
                                      <p:to>
                                        <p:strVal val="visible"/>
                                      </p:to>
                                    </p:set>
                                  </p:childTnLst>
                                </p:cTn>
                              </p:par>
                            </p:childTnLst>
                          </p:cTn>
                        </p:par>
                        <p:par>
                          <p:cTn id="115" fill="hold">
                            <p:stCondLst>
                              <p:cond delay="11100"/>
                            </p:stCondLst>
                            <p:childTnLst>
                              <p:par>
                                <p:cTn id="116" presetID="1" presetClass="entr" presetSubtype="0" fill="hold" grpId="0" nodeType="afterEffect">
                                  <p:stCondLst>
                                    <p:cond delay="0"/>
                                  </p:stCondLst>
                                  <p:childTnLst>
                                    <p:set>
                                      <p:cBhvr>
                                        <p:cTn id="117" dur="1" fill="hold">
                                          <p:stCondLst>
                                            <p:cond delay="299"/>
                                          </p:stCondLst>
                                        </p:cTn>
                                        <p:tgtEl>
                                          <p:spTgt spid="44"/>
                                        </p:tgtEl>
                                        <p:attrNameLst>
                                          <p:attrName>style.visibility</p:attrName>
                                        </p:attrNameLst>
                                      </p:cBhvr>
                                      <p:to>
                                        <p:strVal val="visible"/>
                                      </p:to>
                                    </p:set>
                                  </p:childTnLst>
                                </p:cTn>
                              </p:par>
                            </p:childTnLst>
                          </p:cTn>
                        </p:par>
                        <p:par>
                          <p:cTn id="118" fill="hold">
                            <p:stCondLst>
                              <p:cond delay="11400"/>
                            </p:stCondLst>
                            <p:childTnLst>
                              <p:par>
                                <p:cTn id="119" presetID="1" presetClass="entr" presetSubtype="0" fill="hold" nodeType="afterEffect">
                                  <p:stCondLst>
                                    <p:cond delay="0"/>
                                  </p:stCondLst>
                                  <p:childTnLst>
                                    <p:set>
                                      <p:cBhvr>
                                        <p:cTn id="120" dur="1" fill="hold">
                                          <p:stCondLst>
                                            <p:cond delay="299"/>
                                          </p:stCondLst>
                                        </p:cTn>
                                        <p:tgtEl>
                                          <p:spTgt spid="68"/>
                                        </p:tgtEl>
                                        <p:attrNameLst>
                                          <p:attrName>style.visibility</p:attrName>
                                        </p:attrNameLst>
                                      </p:cBhvr>
                                      <p:to>
                                        <p:strVal val="visible"/>
                                      </p:to>
                                    </p:set>
                                  </p:childTnLst>
                                </p:cTn>
                              </p:par>
                            </p:childTnLst>
                          </p:cTn>
                        </p:par>
                        <p:par>
                          <p:cTn id="121" fill="hold">
                            <p:stCondLst>
                              <p:cond delay="11700"/>
                            </p:stCondLst>
                            <p:childTnLst>
                              <p:par>
                                <p:cTn id="122" presetID="1" presetClass="entr" presetSubtype="0" fill="hold" grpId="0" nodeType="afterEffect">
                                  <p:stCondLst>
                                    <p:cond delay="0"/>
                                  </p:stCondLst>
                                  <p:childTnLst>
                                    <p:set>
                                      <p:cBhvr>
                                        <p:cTn id="123" dur="1" fill="hold">
                                          <p:stCondLst>
                                            <p:cond delay="299"/>
                                          </p:stCondLst>
                                        </p:cTn>
                                        <p:tgtEl>
                                          <p:spTgt spid="5"/>
                                        </p:tgtEl>
                                        <p:attrNameLst>
                                          <p:attrName>style.visibility</p:attrName>
                                        </p:attrNameLst>
                                      </p:cBhvr>
                                      <p:to>
                                        <p:strVal val="visible"/>
                                      </p:to>
                                    </p:set>
                                  </p:childTnLst>
                                </p:cTn>
                              </p:par>
                            </p:childTnLst>
                          </p:cTn>
                        </p:par>
                        <p:par>
                          <p:cTn id="124" fill="hold">
                            <p:stCondLst>
                              <p:cond delay="12000"/>
                            </p:stCondLst>
                            <p:childTnLst>
                              <p:par>
                                <p:cTn id="125" presetID="1" presetClass="entr" presetSubtype="0" fill="hold" grpId="0" nodeType="afterEffect">
                                  <p:stCondLst>
                                    <p:cond delay="0"/>
                                  </p:stCondLst>
                                  <p:childTnLst>
                                    <p:set>
                                      <p:cBhvr>
                                        <p:cTn id="126" dur="1" fill="hold">
                                          <p:stCondLst>
                                            <p:cond delay="299"/>
                                          </p:stCondLst>
                                        </p:cTn>
                                        <p:tgtEl>
                                          <p:spTgt spid="46"/>
                                        </p:tgtEl>
                                        <p:attrNameLst>
                                          <p:attrName>style.visibility</p:attrName>
                                        </p:attrNameLst>
                                      </p:cBhvr>
                                      <p:to>
                                        <p:strVal val="visible"/>
                                      </p:to>
                                    </p:set>
                                  </p:childTnLst>
                                </p:cTn>
                              </p:par>
                            </p:childTnLst>
                          </p:cTn>
                        </p:par>
                        <p:par>
                          <p:cTn id="127" fill="hold">
                            <p:stCondLst>
                              <p:cond delay="12300"/>
                            </p:stCondLst>
                            <p:childTnLst>
                              <p:par>
                                <p:cTn id="128" presetID="1" presetClass="entr" presetSubtype="0" fill="hold" nodeType="afterEffect">
                                  <p:stCondLst>
                                    <p:cond delay="0"/>
                                  </p:stCondLst>
                                  <p:childTnLst>
                                    <p:set>
                                      <p:cBhvr>
                                        <p:cTn id="129" dur="1" fill="hold">
                                          <p:stCondLst>
                                            <p:cond delay="299"/>
                                          </p:stCondLst>
                                        </p:cTn>
                                        <p:tgtEl>
                                          <p:spTgt spid="72"/>
                                        </p:tgtEl>
                                        <p:attrNameLst>
                                          <p:attrName>style.visibility</p:attrName>
                                        </p:attrNameLst>
                                      </p:cBhvr>
                                      <p:to>
                                        <p:strVal val="visible"/>
                                      </p:to>
                                    </p:set>
                                  </p:childTnLst>
                                </p:cTn>
                              </p:par>
                            </p:childTnLst>
                          </p:cTn>
                        </p:par>
                        <p:par>
                          <p:cTn id="130" fill="hold">
                            <p:stCondLst>
                              <p:cond delay="12600"/>
                            </p:stCondLst>
                            <p:childTnLst>
                              <p:par>
                                <p:cTn id="131" presetID="1" presetClass="entr" presetSubtype="0" fill="hold" grpId="0" nodeType="afterEffect">
                                  <p:stCondLst>
                                    <p:cond delay="0"/>
                                  </p:stCondLst>
                                  <p:childTnLst>
                                    <p:set>
                                      <p:cBhvr>
                                        <p:cTn id="132" dur="1" fill="hold">
                                          <p:stCondLst>
                                            <p:cond delay="299"/>
                                          </p:stCondLst>
                                        </p:cTn>
                                        <p:tgtEl>
                                          <p:spTgt spid="21"/>
                                        </p:tgtEl>
                                        <p:attrNameLst>
                                          <p:attrName>style.visibility</p:attrName>
                                        </p:attrNameLst>
                                      </p:cBhvr>
                                      <p:to>
                                        <p:strVal val="visible"/>
                                      </p:to>
                                    </p:set>
                                  </p:childTnLst>
                                </p:cTn>
                              </p:par>
                            </p:childTnLst>
                          </p:cTn>
                        </p:par>
                        <p:par>
                          <p:cTn id="133" fill="hold">
                            <p:stCondLst>
                              <p:cond delay="12900"/>
                            </p:stCondLst>
                            <p:childTnLst>
                              <p:par>
                                <p:cTn id="134" presetID="1" presetClass="entr" presetSubtype="0" fill="hold" grpId="0" nodeType="afterEffect">
                                  <p:stCondLst>
                                    <p:cond delay="0"/>
                                  </p:stCondLst>
                                  <p:childTnLst>
                                    <p:set>
                                      <p:cBhvr>
                                        <p:cTn id="135" dur="1" fill="hold">
                                          <p:stCondLst>
                                            <p:cond delay="299"/>
                                          </p:stCondLst>
                                        </p:cTn>
                                        <p:tgtEl>
                                          <p:spTgt spid="52"/>
                                        </p:tgtEl>
                                        <p:attrNameLst>
                                          <p:attrName>style.visibility</p:attrName>
                                        </p:attrNameLst>
                                      </p:cBhvr>
                                      <p:to>
                                        <p:strVal val="visible"/>
                                      </p:to>
                                    </p:set>
                                  </p:childTnLst>
                                </p:cTn>
                              </p:par>
                            </p:childTnLst>
                          </p:cTn>
                        </p:par>
                        <p:par>
                          <p:cTn id="136" fill="hold">
                            <p:stCondLst>
                              <p:cond delay="13200"/>
                            </p:stCondLst>
                            <p:childTnLst>
                              <p:par>
                                <p:cTn id="137" presetID="1" presetClass="entr" presetSubtype="0" fill="hold" nodeType="afterEffect">
                                  <p:stCondLst>
                                    <p:cond delay="0"/>
                                  </p:stCondLst>
                                  <p:childTnLst>
                                    <p:set>
                                      <p:cBhvr>
                                        <p:cTn id="138" dur="1" fill="hold">
                                          <p:stCondLst>
                                            <p:cond delay="299"/>
                                          </p:stCondLst>
                                        </p:cTn>
                                        <p:tgtEl>
                                          <p:spTgt spid="84"/>
                                        </p:tgtEl>
                                        <p:attrNameLst>
                                          <p:attrName>style.visibility</p:attrName>
                                        </p:attrNameLst>
                                      </p:cBhvr>
                                      <p:to>
                                        <p:strVal val="visible"/>
                                      </p:to>
                                    </p:set>
                                  </p:childTnLst>
                                </p:cTn>
                              </p:par>
                            </p:childTnLst>
                          </p:cTn>
                        </p:par>
                        <p:par>
                          <p:cTn id="139" fill="hold">
                            <p:stCondLst>
                              <p:cond delay="13500"/>
                            </p:stCondLst>
                            <p:childTnLst>
                              <p:par>
                                <p:cTn id="140" presetID="1" presetClass="entr" presetSubtype="0" fill="hold" grpId="0" nodeType="afterEffect">
                                  <p:stCondLst>
                                    <p:cond delay="0"/>
                                  </p:stCondLst>
                                  <p:childTnLst>
                                    <p:set>
                                      <p:cBhvr>
                                        <p:cTn id="141" dur="1" fill="hold">
                                          <p:stCondLst>
                                            <p:cond delay="299"/>
                                          </p:stCondLst>
                                        </p:cTn>
                                        <p:tgtEl>
                                          <p:spTgt spid="22"/>
                                        </p:tgtEl>
                                        <p:attrNameLst>
                                          <p:attrName>style.visibility</p:attrName>
                                        </p:attrNameLst>
                                      </p:cBhvr>
                                      <p:to>
                                        <p:strVal val="visible"/>
                                      </p:to>
                                    </p:set>
                                  </p:childTnLst>
                                </p:cTn>
                              </p:par>
                            </p:childTnLst>
                          </p:cTn>
                        </p:par>
                        <p:par>
                          <p:cTn id="142" fill="hold">
                            <p:stCondLst>
                              <p:cond delay="13800"/>
                            </p:stCondLst>
                            <p:childTnLst>
                              <p:par>
                                <p:cTn id="143" presetID="1" presetClass="entr" presetSubtype="0" fill="hold" grpId="0" nodeType="afterEffect">
                                  <p:stCondLst>
                                    <p:cond delay="0"/>
                                  </p:stCondLst>
                                  <p:childTnLst>
                                    <p:set>
                                      <p:cBhvr>
                                        <p:cTn id="144" dur="1" fill="hold">
                                          <p:stCondLst>
                                            <p:cond delay="299"/>
                                          </p:stCondLst>
                                        </p:cTn>
                                        <p:tgtEl>
                                          <p:spTgt spid="53"/>
                                        </p:tgtEl>
                                        <p:attrNameLst>
                                          <p:attrName>style.visibility</p:attrName>
                                        </p:attrNameLst>
                                      </p:cBhvr>
                                      <p:to>
                                        <p:strVal val="visible"/>
                                      </p:to>
                                    </p:set>
                                  </p:childTnLst>
                                </p:cTn>
                              </p:par>
                            </p:childTnLst>
                          </p:cTn>
                        </p:par>
                        <p:par>
                          <p:cTn id="145" fill="hold">
                            <p:stCondLst>
                              <p:cond delay="14100"/>
                            </p:stCondLst>
                            <p:childTnLst>
                              <p:par>
                                <p:cTn id="146" presetID="1" presetClass="entr" presetSubtype="0" fill="hold" nodeType="afterEffect">
                                  <p:stCondLst>
                                    <p:cond delay="0"/>
                                  </p:stCondLst>
                                  <p:childTnLst>
                                    <p:set>
                                      <p:cBhvr>
                                        <p:cTn id="147" dur="1" fill="hold">
                                          <p:stCondLst>
                                            <p:cond delay="299"/>
                                          </p:stCondLst>
                                        </p:cTn>
                                        <p:tgtEl>
                                          <p:spTgt spid="86"/>
                                        </p:tgtEl>
                                        <p:attrNameLst>
                                          <p:attrName>style.visibility</p:attrName>
                                        </p:attrNameLst>
                                      </p:cBhvr>
                                      <p:to>
                                        <p:strVal val="visible"/>
                                      </p:to>
                                    </p:set>
                                  </p:childTnLst>
                                </p:cTn>
                              </p:par>
                            </p:childTnLst>
                          </p:cTn>
                        </p:par>
                        <p:par>
                          <p:cTn id="148" fill="hold">
                            <p:stCondLst>
                              <p:cond delay="14400"/>
                            </p:stCondLst>
                            <p:childTnLst>
                              <p:par>
                                <p:cTn id="149" presetID="1" presetClass="entr" presetSubtype="0" fill="hold" grpId="0" nodeType="afterEffect">
                                  <p:stCondLst>
                                    <p:cond delay="0"/>
                                  </p:stCondLst>
                                  <p:childTnLst>
                                    <p:set>
                                      <p:cBhvr>
                                        <p:cTn id="150" dur="1" fill="hold">
                                          <p:stCondLst>
                                            <p:cond delay="299"/>
                                          </p:stCondLst>
                                        </p:cTn>
                                        <p:tgtEl>
                                          <p:spTgt spid="23"/>
                                        </p:tgtEl>
                                        <p:attrNameLst>
                                          <p:attrName>style.visibility</p:attrName>
                                        </p:attrNameLst>
                                      </p:cBhvr>
                                      <p:to>
                                        <p:strVal val="visible"/>
                                      </p:to>
                                    </p:set>
                                  </p:childTnLst>
                                </p:cTn>
                              </p:par>
                            </p:childTnLst>
                          </p:cTn>
                        </p:par>
                        <p:par>
                          <p:cTn id="151" fill="hold">
                            <p:stCondLst>
                              <p:cond delay="14700"/>
                            </p:stCondLst>
                            <p:childTnLst>
                              <p:par>
                                <p:cTn id="152" presetID="1" presetClass="entr" presetSubtype="0" fill="hold" grpId="0" nodeType="afterEffect">
                                  <p:stCondLst>
                                    <p:cond delay="0"/>
                                  </p:stCondLst>
                                  <p:childTnLst>
                                    <p:set>
                                      <p:cBhvr>
                                        <p:cTn id="153" dur="1" fill="hold">
                                          <p:stCondLst>
                                            <p:cond delay="299"/>
                                          </p:stCondLst>
                                        </p:cTn>
                                        <p:tgtEl>
                                          <p:spTgt spid="54"/>
                                        </p:tgtEl>
                                        <p:attrNameLst>
                                          <p:attrName>style.visibility</p:attrName>
                                        </p:attrNameLst>
                                      </p:cBhvr>
                                      <p:to>
                                        <p:strVal val="visible"/>
                                      </p:to>
                                    </p:set>
                                  </p:childTnLst>
                                </p:cTn>
                              </p:par>
                            </p:childTnLst>
                          </p:cTn>
                        </p:par>
                        <p:par>
                          <p:cTn id="154" fill="hold">
                            <p:stCondLst>
                              <p:cond delay="15000"/>
                            </p:stCondLst>
                            <p:childTnLst>
                              <p:par>
                                <p:cTn id="155" presetID="1" presetClass="entr" presetSubtype="0" fill="hold" nodeType="afterEffect">
                                  <p:stCondLst>
                                    <p:cond delay="0"/>
                                  </p:stCondLst>
                                  <p:childTnLst>
                                    <p:set>
                                      <p:cBhvr>
                                        <p:cTn id="156" dur="1" fill="hold">
                                          <p:stCondLst>
                                            <p:cond delay="299"/>
                                          </p:stCondLst>
                                        </p:cTn>
                                        <p:tgtEl>
                                          <p:spTgt spid="88"/>
                                        </p:tgtEl>
                                        <p:attrNameLst>
                                          <p:attrName>style.visibility</p:attrName>
                                        </p:attrNameLst>
                                      </p:cBhvr>
                                      <p:to>
                                        <p:strVal val="visible"/>
                                      </p:to>
                                    </p:set>
                                  </p:childTnLst>
                                </p:cTn>
                              </p:par>
                            </p:childTnLst>
                          </p:cTn>
                        </p:par>
                        <p:par>
                          <p:cTn id="157" fill="hold">
                            <p:stCondLst>
                              <p:cond delay="15300"/>
                            </p:stCondLst>
                            <p:childTnLst>
                              <p:par>
                                <p:cTn id="158" presetID="1" presetClass="entr" presetSubtype="0" fill="hold" grpId="0" nodeType="afterEffect">
                                  <p:stCondLst>
                                    <p:cond delay="0"/>
                                  </p:stCondLst>
                                  <p:childTnLst>
                                    <p:set>
                                      <p:cBhvr>
                                        <p:cTn id="159" dur="1" fill="hold">
                                          <p:stCondLst>
                                            <p:cond delay="299"/>
                                          </p:stCondLst>
                                        </p:cTn>
                                        <p:tgtEl>
                                          <p:spTgt spid="37"/>
                                        </p:tgtEl>
                                        <p:attrNameLst>
                                          <p:attrName>style.visibility</p:attrName>
                                        </p:attrNameLst>
                                      </p:cBhvr>
                                      <p:to>
                                        <p:strVal val="visible"/>
                                      </p:to>
                                    </p:set>
                                  </p:childTnLst>
                                </p:cTn>
                              </p:par>
                            </p:childTnLst>
                          </p:cTn>
                        </p:par>
                        <p:par>
                          <p:cTn id="160" fill="hold">
                            <p:stCondLst>
                              <p:cond delay="15600"/>
                            </p:stCondLst>
                            <p:childTnLst>
                              <p:par>
                                <p:cTn id="161" presetID="1" presetClass="entr" presetSubtype="0" fill="hold" grpId="0" nodeType="afterEffect">
                                  <p:stCondLst>
                                    <p:cond delay="0"/>
                                  </p:stCondLst>
                                  <p:childTnLst>
                                    <p:set>
                                      <p:cBhvr>
                                        <p:cTn id="162" dur="1" fill="hold">
                                          <p:stCondLst>
                                            <p:cond delay="299"/>
                                          </p:stCondLst>
                                        </p:cTn>
                                        <p:tgtEl>
                                          <p:spTgt spid="55"/>
                                        </p:tgtEl>
                                        <p:attrNameLst>
                                          <p:attrName>style.visibility</p:attrName>
                                        </p:attrNameLst>
                                      </p:cBhvr>
                                      <p:to>
                                        <p:strVal val="visible"/>
                                      </p:to>
                                    </p:set>
                                  </p:childTnLst>
                                </p:cTn>
                              </p:par>
                            </p:childTnLst>
                          </p:cTn>
                        </p:par>
                        <p:par>
                          <p:cTn id="163" fill="hold">
                            <p:stCondLst>
                              <p:cond delay="15900"/>
                            </p:stCondLst>
                            <p:childTnLst>
                              <p:par>
                                <p:cTn id="164" presetID="1" presetClass="entr" presetSubtype="0" fill="hold" nodeType="afterEffect">
                                  <p:stCondLst>
                                    <p:cond delay="0"/>
                                  </p:stCondLst>
                                  <p:childTnLst>
                                    <p:set>
                                      <p:cBhvr>
                                        <p:cTn id="165" dur="1" fill="hold">
                                          <p:stCondLst>
                                            <p:cond delay="299"/>
                                          </p:stCondLst>
                                        </p:cTn>
                                        <p:tgtEl>
                                          <p:spTgt spid="90"/>
                                        </p:tgtEl>
                                        <p:attrNameLst>
                                          <p:attrName>style.visibility</p:attrName>
                                        </p:attrNameLst>
                                      </p:cBhvr>
                                      <p:to>
                                        <p:strVal val="visible"/>
                                      </p:to>
                                    </p:set>
                                  </p:childTnLst>
                                </p:cTn>
                              </p:par>
                            </p:childTnLst>
                          </p:cTn>
                        </p:par>
                        <p:par>
                          <p:cTn id="166" fill="hold">
                            <p:stCondLst>
                              <p:cond delay="16200"/>
                            </p:stCondLst>
                            <p:childTnLst>
                              <p:par>
                                <p:cTn id="167" presetID="4" presetClass="entr" presetSubtype="16" fill="hold" grpId="0" nodeType="afterEffect">
                                  <p:stCondLst>
                                    <p:cond delay="0"/>
                                  </p:stCondLst>
                                  <p:childTnLst>
                                    <p:set>
                                      <p:cBhvr>
                                        <p:cTn id="168" dur="1" fill="hold">
                                          <p:stCondLst>
                                            <p:cond delay="0"/>
                                          </p:stCondLst>
                                        </p:cTn>
                                        <p:tgtEl>
                                          <p:spTgt spid="71"/>
                                        </p:tgtEl>
                                        <p:attrNameLst>
                                          <p:attrName>style.visibility</p:attrName>
                                        </p:attrNameLst>
                                      </p:cBhvr>
                                      <p:to>
                                        <p:strVal val="visible"/>
                                      </p:to>
                                    </p:set>
                                    <p:animEffect transition="in" filter="box(in)">
                                      <p:cBhvr>
                                        <p:cTn id="169" dur="300"/>
                                        <p:tgtEl>
                                          <p:spTgt spid="71"/>
                                        </p:tgtEl>
                                      </p:cBhvr>
                                    </p:animEffect>
                                  </p:childTnLst>
                                </p:cTn>
                              </p:par>
                            </p:childTnLst>
                          </p:cTn>
                        </p:par>
                        <p:par>
                          <p:cTn id="170" fill="hold">
                            <p:stCondLst>
                              <p:cond delay="16500"/>
                            </p:stCondLst>
                            <p:childTnLst>
                              <p:par>
                                <p:cTn id="171" presetID="4" presetClass="entr" presetSubtype="16" fill="hold" grpId="0" nodeType="after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box(in)">
                                      <p:cBhvr>
                                        <p:cTn id="173" dur="300"/>
                                        <p:tgtEl>
                                          <p:spTgt spid="65"/>
                                        </p:tgtEl>
                                      </p:cBhvr>
                                    </p:animEffect>
                                  </p:childTnLst>
                                </p:cTn>
                              </p:par>
                            </p:childTnLst>
                          </p:cTn>
                        </p:par>
                        <p:par>
                          <p:cTn id="174" fill="hold">
                            <p:stCondLst>
                              <p:cond delay="16800"/>
                            </p:stCondLst>
                            <p:childTnLst>
                              <p:par>
                                <p:cTn id="175" presetID="4" presetClass="entr" presetSubtype="16" fill="hold" grpId="0" nodeType="afterEffect">
                                  <p:stCondLst>
                                    <p:cond delay="0"/>
                                  </p:stCondLst>
                                  <p:childTnLst>
                                    <p:set>
                                      <p:cBhvr>
                                        <p:cTn id="176" dur="1" fill="hold">
                                          <p:stCondLst>
                                            <p:cond delay="0"/>
                                          </p:stCondLst>
                                        </p:cTn>
                                        <p:tgtEl>
                                          <p:spTgt spid="77"/>
                                        </p:tgtEl>
                                        <p:attrNameLst>
                                          <p:attrName>style.visibility</p:attrName>
                                        </p:attrNameLst>
                                      </p:cBhvr>
                                      <p:to>
                                        <p:strVal val="visible"/>
                                      </p:to>
                                    </p:set>
                                    <p:animEffect transition="in" filter="box(in)">
                                      <p:cBhvr>
                                        <p:cTn id="177" dur="3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18" grpId="0" animBg="1"/>
      <p:bldP spid="20" grpId="0" animBg="1"/>
      <p:bldP spid="21" grpId="0" animBg="1"/>
      <p:bldP spid="22" grpId="0" animBg="1"/>
      <p:bldP spid="23" grpId="0" animBg="1"/>
      <p:bldP spid="26" grpId="0" animBg="1"/>
      <p:bldP spid="27" grpId="0" animBg="1"/>
      <p:bldP spid="28" grpId="0" animBg="1"/>
      <p:bldP spid="29" grpId="0" animBg="1"/>
      <p:bldP spid="30" grpId="0" animBg="1"/>
      <p:bldP spid="31" grpId="0" animBg="1"/>
      <p:bldP spid="32" grpId="0" animBg="1"/>
      <p:bldP spid="37" grpId="0" animBg="1"/>
      <p:bldP spid="6"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9" grpId="0" animBg="1"/>
      <p:bldP spid="50" grpId="0" animBg="1"/>
      <p:bldP spid="51" grpId="0" animBg="1"/>
      <p:bldP spid="52" grpId="0" animBg="1"/>
      <p:bldP spid="53" grpId="0" animBg="1"/>
      <p:bldP spid="54" grpId="0" animBg="1"/>
      <p:bldP spid="55" grpId="0" animBg="1"/>
      <p:bldP spid="65" grpId="0" animBg="1"/>
      <p:bldP spid="71" grpId="0" animBg="1"/>
      <p:bldP spid="7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899592" y="61397"/>
            <a:ext cx="7272808" cy="4862870"/>
          </a:xfrm>
          <a:prstGeom prst="rect">
            <a:avLst/>
          </a:prstGeom>
        </p:spPr>
        <p:txBody>
          <a:bodyPr wrap="square">
            <a:spAutoFit/>
          </a:bodyPr>
          <a:lstStyle/>
          <a:p>
            <a:r>
              <a:rPr lang="es-ES" sz="1800" dirty="0" smtClean="0">
                <a:solidFill>
                  <a:schemeClr val="bg1"/>
                </a:solidFill>
              </a:rPr>
              <a:t>EMPRESAS CONTAMINANTES ACTUALES EN LA V REGIÓN:</a:t>
            </a:r>
          </a:p>
          <a:p>
            <a:pPr marL="342900" indent="-342900">
              <a:buFont typeface="+mj-lt"/>
              <a:buAutoNum type="arabicPeriod"/>
            </a:pPr>
            <a:r>
              <a:rPr lang="es-ES" sz="1800" dirty="0" smtClean="0">
                <a:solidFill>
                  <a:srgbClr val="FFFFFF"/>
                </a:solidFill>
              </a:rPr>
              <a:t>R.P.C CONCÓN</a:t>
            </a:r>
          </a:p>
          <a:p>
            <a:pPr marL="342900" indent="-342900">
              <a:buFont typeface="+mj-lt"/>
              <a:buAutoNum type="arabicPeriod"/>
            </a:pPr>
            <a:r>
              <a:rPr lang="es-ES" sz="1600" dirty="0" smtClean="0">
                <a:solidFill>
                  <a:srgbClr val="FFFFFF"/>
                </a:solidFill>
              </a:rPr>
              <a:t>Codelco Chile </a:t>
            </a:r>
            <a:r>
              <a:rPr lang="es-ES" sz="1600" dirty="0">
                <a:solidFill>
                  <a:srgbClr val="FFFFFF"/>
                </a:solidFill>
              </a:rPr>
              <a:t>División Ventanas</a:t>
            </a:r>
            <a:r>
              <a:rPr lang="es-ES" sz="1600" dirty="0" smtClean="0">
                <a:solidFill>
                  <a:srgbClr val="FFFFFF"/>
                </a:solidFill>
              </a:rPr>
              <a:t>,</a:t>
            </a:r>
          </a:p>
          <a:p>
            <a:pPr marL="342900" indent="-342900">
              <a:buFont typeface="+mj-lt"/>
              <a:buAutoNum type="arabicPeriod"/>
            </a:pPr>
            <a:r>
              <a:rPr lang="es-ES" sz="1600" dirty="0" smtClean="0">
                <a:solidFill>
                  <a:srgbClr val="FFFFFF"/>
                </a:solidFill>
              </a:rPr>
              <a:t>Puerto </a:t>
            </a:r>
            <a:r>
              <a:rPr lang="es-ES" sz="1600" dirty="0">
                <a:solidFill>
                  <a:srgbClr val="FFFFFF"/>
                </a:solidFill>
              </a:rPr>
              <a:t>Ventanas, </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GNL </a:t>
            </a:r>
            <a:r>
              <a:rPr lang="es-ES" sz="1600" dirty="0">
                <a:solidFill>
                  <a:srgbClr val="FFFFFF"/>
                </a:solidFill>
              </a:rPr>
              <a:t>Quintero</a:t>
            </a:r>
            <a:r>
              <a:rPr lang="es-ES" sz="1600" dirty="0" smtClean="0">
                <a:solidFill>
                  <a:srgbClr val="FFFFFF"/>
                </a:solidFill>
              </a:rPr>
              <a:t>,</a:t>
            </a:r>
          </a:p>
          <a:p>
            <a:pPr marL="342900" indent="-342900">
              <a:buFont typeface="+mj-lt"/>
              <a:buAutoNum type="arabicPeriod"/>
            </a:pPr>
            <a:r>
              <a:rPr lang="es-ES" sz="1600" dirty="0" err="1" smtClean="0">
                <a:solidFill>
                  <a:srgbClr val="FFFFFF"/>
                </a:solidFill>
              </a:rPr>
              <a:t>Gasmar</a:t>
            </a:r>
            <a:r>
              <a:rPr lang="es-ES" sz="1600" dirty="0">
                <a:solidFill>
                  <a:srgbClr val="FFFFFF"/>
                </a:solidFill>
              </a:rPr>
              <a:t>, </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Cemento Melón</a:t>
            </a:r>
            <a:r>
              <a:rPr lang="es-ES" sz="1600" dirty="0">
                <a:solidFill>
                  <a:srgbClr val="FFFFFF"/>
                </a:solidFill>
              </a:rPr>
              <a:t>, </a:t>
            </a:r>
            <a:r>
              <a:rPr lang="es-ES" sz="1600" dirty="0" err="1" smtClean="0">
                <a:solidFill>
                  <a:srgbClr val="FFFFFF"/>
                </a:solidFill>
              </a:rPr>
              <a:t>Polpaico</a:t>
            </a:r>
            <a:endParaRPr lang="es-ES" sz="1600" dirty="0" smtClean="0">
              <a:solidFill>
                <a:srgbClr val="FFFFFF"/>
              </a:solidFill>
            </a:endParaRPr>
          </a:p>
          <a:p>
            <a:pPr marL="342900" indent="-342900">
              <a:buFont typeface="+mj-lt"/>
              <a:buAutoNum type="arabicPeriod"/>
            </a:pPr>
            <a:r>
              <a:rPr lang="es-ES" sz="1600" dirty="0" err="1" smtClean="0">
                <a:solidFill>
                  <a:srgbClr val="FFFFFF"/>
                </a:solidFill>
              </a:rPr>
              <a:t>Oxiquim</a:t>
            </a:r>
            <a:r>
              <a:rPr lang="es-ES" sz="1600" dirty="0">
                <a:solidFill>
                  <a:srgbClr val="FFFFFF"/>
                </a:solidFill>
              </a:rPr>
              <a:t>, </a:t>
            </a:r>
            <a:endParaRPr lang="es-ES" sz="1600" dirty="0" smtClean="0">
              <a:solidFill>
                <a:srgbClr val="FFFFFF"/>
              </a:solidFill>
            </a:endParaRPr>
          </a:p>
          <a:p>
            <a:pPr marL="342900" indent="-342900">
              <a:buFont typeface="+mj-lt"/>
              <a:buAutoNum type="arabicPeriod"/>
            </a:pPr>
            <a:r>
              <a:rPr lang="es-ES" sz="1600" dirty="0" err="1" smtClean="0">
                <a:solidFill>
                  <a:srgbClr val="FFFFFF"/>
                </a:solidFill>
              </a:rPr>
              <a:t>Catamutun</a:t>
            </a:r>
            <a:r>
              <a:rPr lang="es-ES" sz="1600" dirty="0" smtClean="0">
                <a:solidFill>
                  <a:srgbClr val="FFFFFF"/>
                </a:solidFill>
              </a:rPr>
              <a:t> </a:t>
            </a:r>
            <a:r>
              <a:rPr lang="es-ES" sz="1600" dirty="0">
                <a:solidFill>
                  <a:srgbClr val="FFFFFF"/>
                </a:solidFill>
              </a:rPr>
              <a:t>Energía, </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AES </a:t>
            </a:r>
            <a:r>
              <a:rPr lang="es-ES" sz="1600" dirty="0" err="1">
                <a:solidFill>
                  <a:srgbClr val="FFFFFF"/>
                </a:solidFill>
              </a:rPr>
              <a:t>Gener</a:t>
            </a:r>
            <a:r>
              <a:rPr lang="es-ES" sz="1600" dirty="0">
                <a:solidFill>
                  <a:srgbClr val="FFFFFF"/>
                </a:solidFill>
              </a:rPr>
              <a:t> Central Ventanas y </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Endesa </a:t>
            </a:r>
            <a:r>
              <a:rPr lang="es-ES" sz="1600" dirty="0">
                <a:solidFill>
                  <a:srgbClr val="FFFFFF"/>
                </a:solidFill>
              </a:rPr>
              <a:t>Chile, </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ASIVA</a:t>
            </a:r>
            <a:r>
              <a:rPr lang="es-ES" sz="1600" dirty="0">
                <a:solidFill>
                  <a:srgbClr val="FFFFFF"/>
                </a:solidFill>
              </a:rPr>
              <a:t>, </a:t>
            </a:r>
            <a:r>
              <a:rPr lang="es-ES" sz="1600" dirty="0" smtClean="0">
                <a:solidFill>
                  <a:srgbClr val="FFFFFF"/>
                </a:solidFill>
              </a:rPr>
              <a:t>Planta de Lubricantes COPEC,</a:t>
            </a:r>
          </a:p>
          <a:p>
            <a:pPr marL="342900" indent="-342900">
              <a:buFont typeface="+mj-lt"/>
              <a:buAutoNum type="arabicPeriod"/>
            </a:pPr>
            <a:r>
              <a:rPr lang="es-ES" sz="1600" dirty="0" smtClean="0">
                <a:solidFill>
                  <a:srgbClr val="FFFFFF"/>
                </a:solidFill>
              </a:rPr>
              <a:t>ENAP Ventanas I y II</a:t>
            </a:r>
          </a:p>
          <a:p>
            <a:pPr marL="342900" indent="-342900">
              <a:buFont typeface="+mj-lt"/>
              <a:buAutoNum type="arabicPeriod"/>
            </a:pPr>
            <a:r>
              <a:rPr lang="es-ES" sz="1600" dirty="0" smtClean="0">
                <a:solidFill>
                  <a:srgbClr val="FFFFFF"/>
                </a:solidFill>
              </a:rPr>
              <a:t>Minera </a:t>
            </a:r>
            <a:r>
              <a:rPr lang="es-ES" sz="1600" dirty="0" err="1" smtClean="0">
                <a:solidFill>
                  <a:srgbClr val="FFFFFF"/>
                </a:solidFill>
              </a:rPr>
              <a:t>Montecarmelo</a:t>
            </a:r>
            <a:endParaRPr lang="es-ES" sz="1600" dirty="0" smtClean="0">
              <a:solidFill>
                <a:srgbClr val="FFFFFF"/>
              </a:solidFill>
            </a:endParaRPr>
          </a:p>
          <a:p>
            <a:pPr marL="342900" indent="-342900">
              <a:buFont typeface="+mj-lt"/>
              <a:buAutoNum type="arabicPeriod"/>
            </a:pPr>
            <a:r>
              <a:rPr lang="es-ES" sz="1600" dirty="0" smtClean="0">
                <a:solidFill>
                  <a:srgbClr val="FFFFFF"/>
                </a:solidFill>
              </a:rPr>
              <a:t>Mina El Soldado de </a:t>
            </a:r>
            <a:r>
              <a:rPr lang="es-ES" sz="1600" dirty="0" err="1" smtClean="0">
                <a:solidFill>
                  <a:srgbClr val="FFFFFF"/>
                </a:solidFill>
              </a:rPr>
              <a:t>AngloAmerican</a:t>
            </a:r>
            <a:r>
              <a:rPr lang="es-ES" sz="1600" dirty="0" smtClean="0">
                <a:solidFill>
                  <a:srgbClr val="FFFFFF"/>
                </a:solidFill>
              </a:rPr>
              <a:t> en Nogales</a:t>
            </a:r>
          </a:p>
          <a:p>
            <a:pPr marL="342900" indent="-342900">
              <a:buFont typeface="+mj-lt"/>
              <a:buAutoNum type="arabicPeriod"/>
            </a:pPr>
            <a:r>
              <a:rPr lang="es-ES" sz="1600" dirty="0" smtClean="0">
                <a:solidFill>
                  <a:srgbClr val="FFFFFF"/>
                </a:solidFill>
              </a:rPr>
              <a:t>Fundición CHAGRES</a:t>
            </a:r>
          </a:p>
          <a:p>
            <a:r>
              <a:rPr lang="es-ES" sz="1800" dirty="0" smtClean="0">
                <a:solidFill>
                  <a:srgbClr val="FFFFFF"/>
                </a:solidFill>
              </a:rPr>
              <a:t>EN ETAPA DE PROYECTO:</a:t>
            </a:r>
          </a:p>
          <a:p>
            <a:pPr marL="285750" indent="-285750">
              <a:buFont typeface="Arial"/>
              <a:buChar char="•"/>
            </a:pPr>
            <a:r>
              <a:rPr lang="es-ES" sz="1600" dirty="0" smtClean="0">
                <a:solidFill>
                  <a:srgbClr val="FFFFFF"/>
                </a:solidFill>
              </a:rPr>
              <a:t>Termoeléctrica Los Rulos</a:t>
            </a:r>
          </a:p>
          <a:p>
            <a:pPr marL="285750" indent="-285750">
              <a:buFont typeface="Arial"/>
              <a:buChar char="•"/>
            </a:pPr>
            <a:r>
              <a:rPr lang="es-ES" sz="1600" dirty="0" smtClean="0">
                <a:solidFill>
                  <a:srgbClr val="FFFFFF"/>
                </a:solidFill>
              </a:rPr>
              <a:t>Termoeléctrica R.P.C. II</a:t>
            </a:r>
            <a:endParaRPr lang="es-ES" sz="1600" dirty="0">
              <a:solidFill>
                <a:srgbClr val="FFFFFF"/>
              </a:solidFill>
            </a:endParaRPr>
          </a:p>
        </p:txBody>
      </p:sp>
    </p:spTree>
    <p:extLst>
      <p:ext uri="{BB962C8B-B14F-4D97-AF65-F5344CB8AC3E}">
        <p14:creationId xmlns:p14="http://schemas.microsoft.com/office/powerpoint/2010/main" val="25061356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9284"/>
            <a:ext cx="6848441" cy="2978530"/>
          </a:xfrm>
          <a:prstGeom prst="rect">
            <a:avLst/>
          </a:prstGeom>
          <a:noFill/>
          <a:extLst>
            <a:ext uri="{909E8E84-426E-40dd-AFC4-6F175D3DCCD1}">
              <a14:hiddenFill xmlns:a14="http://schemas.microsoft.com/office/drawing/2010/main">
                <a:solidFill>
                  <a:srgbClr val="FFFFFF"/>
                </a:solidFill>
              </a14:hiddenFill>
            </a:ext>
          </a:extLst>
        </p:spPr>
      </p:pic>
      <p:sp>
        <p:nvSpPr>
          <p:cNvPr id="4" name="Shape 163"/>
          <p:cNvSpPr txBox="1">
            <a:spLocks/>
          </p:cNvSpPr>
          <p:nvPr/>
        </p:nvSpPr>
        <p:spPr>
          <a:xfrm>
            <a:off x="323529" y="2931790"/>
            <a:ext cx="8640960" cy="216024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¿Era posible</a:t>
            </a:r>
            <a:r>
              <a:rPr lang="es-ES" sz="2400" b="1" dirty="0">
                <a:solidFill>
                  <a:schemeClr val="accent2">
                    <a:lumMod val="20000"/>
                    <a:lumOff val="80000"/>
                  </a:schemeClr>
                </a:solidFill>
                <a:effectLst>
                  <a:outerShdw blurRad="38100" dist="38100" dir="2700000" algn="tl">
                    <a:srgbClr val="000000">
                      <a:alpha val="43137"/>
                    </a:srgbClr>
                  </a:outerShdw>
                </a:effectLst>
                <a:latin typeface="Montserrat" charset="0"/>
              </a:rPr>
              <a:t> </a:t>
            </a:r>
            <a:r>
              <a:rPr lang="es-ES" sz="24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seguir encerrados entre cuatro paredes ? </a:t>
            </a:r>
            <a:r>
              <a:rPr lang="es-ES" sz="40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¿Cuál es el rol del médico?</a:t>
            </a:r>
            <a:r>
              <a:rPr lang="es-MX" sz="40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a:t>
            </a:r>
            <a:endParaRPr lang="es-ES_tradnl" sz="4000" b="1" dirty="0">
              <a:solidFill>
                <a:schemeClr val="accent2">
                  <a:lumMod val="20000"/>
                  <a:lumOff val="80000"/>
                </a:schemeClr>
              </a:solidFill>
              <a:effectLst>
                <a:outerShdw blurRad="38100" dist="38100" dir="2700000" algn="tl">
                  <a:srgbClr val="000000">
                    <a:alpha val="43137"/>
                  </a:srgbClr>
                </a:outerShdw>
              </a:effectLst>
              <a:latin typeface="Montserrat" charset="0"/>
            </a:endParaRPr>
          </a:p>
        </p:txBody>
      </p:sp>
    </p:spTree>
    <p:extLst>
      <p:ext uri="{BB962C8B-B14F-4D97-AF65-F5344CB8AC3E}">
        <p14:creationId xmlns:p14="http://schemas.microsoft.com/office/powerpoint/2010/main" val="35278085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9595"/>
            <a:ext cx="4572000" cy="514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7410" name="Picture 2" descr="https://www.iaspaper.net/wp-content/uploads/2017/08/Air-pol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1" y="699542"/>
            <a:ext cx="4377221" cy="3888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ubtítulo 2"/>
          <p:cNvSpPr txBox="1">
            <a:spLocks/>
          </p:cNvSpPr>
          <p:nvPr/>
        </p:nvSpPr>
        <p:spPr>
          <a:xfrm>
            <a:off x="-5447" y="-531"/>
            <a:ext cx="4608512" cy="5143500"/>
          </a:xfrm>
          <a:prstGeom prst="rect">
            <a:avLst/>
          </a:prstGeom>
          <a:solidFill>
            <a:schemeClr val="tx1">
              <a:lumMod val="50000"/>
              <a:lumOff val="50000"/>
              <a:alpha val="64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 sz="1600" b="1" dirty="0" smtClean="0">
              <a:solidFill>
                <a:schemeClr val="accent3">
                  <a:lumMod val="20000"/>
                  <a:lumOff val="80000"/>
                </a:schemeClr>
              </a:solidFill>
              <a:latin typeface="Playfair Display" charset="0"/>
            </a:endParaRPr>
          </a:p>
          <a:p>
            <a:pPr algn="ctr"/>
            <a:endParaRPr lang="es-ES" sz="1600" b="1" dirty="0" smtClean="0">
              <a:solidFill>
                <a:schemeClr val="accent3">
                  <a:lumMod val="20000"/>
                  <a:lumOff val="80000"/>
                </a:schemeClr>
              </a:solidFill>
              <a:latin typeface="Playfair Display" charset="0"/>
            </a:endParaRPr>
          </a:p>
          <a:p>
            <a:pPr algn="ctr"/>
            <a:r>
              <a:rPr lang="es-ES" sz="3600" b="1" dirty="0">
                <a:solidFill>
                  <a:schemeClr val="accent3">
                    <a:lumMod val="20000"/>
                    <a:lumOff val="80000"/>
                  </a:schemeClr>
                </a:solidFill>
                <a:latin typeface="Playfair Display" charset="0"/>
              </a:rPr>
              <a:t>C</a:t>
            </a:r>
            <a:r>
              <a:rPr lang="es-ES" sz="3600" b="1" dirty="0" smtClean="0">
                <a:solidFill>
                  <a:schemeClr val="accent3">
                    <a:lumMod val="20000"/>
                    <a:lumOff val="80000"/>
                  </a:schemeClr>
                </a:solidFill>
                <a:latin typeface="Playfair Display" charset="0"/>
              </a:rPr>
              <a:t>ostos de oportunidad</a:t>
            </a:r>
          </a:p>
          <a:p>
            <a:pPr algn="ctr"/>
            <a:r>
              <a:rPr lang="es-ES" sz="3600" b="1" dirty="0" smtClean="0">
                <a:solidFill>
                  <a:schemeClr val="accent3">
                    <a:lumMod val="20000"/>
                    <a:lumOff val="80000"/>
                  </a:schemeClr>
                </a:solidFill>
                <a:latin typeface="Playfair Display" charset="0"/>
              </a:rPr>
              <a:t>vinculados a descontaminación en EEUU y </a:t>
            </a:r>
            <a:r>
              <a:rPr lang="es-MX" sz="3600" b="1" dirty="0" smtClean="0">
                <a:solidFill>
                  <a:schemeClr val="accent3">
                    <a:lumMod val="20000"/>
                    <a:lumOff val="80000"/>
                  </a:schemeClr>
                </a:solidFill>
                <a:latin typeface="Playfair Display" charset="0"/>
              </a:rPr>
              <a:t>Chile</a:t>
            </a:r>
            <a:endParaRPr lang="es-ES" sz="3600" b="1" dirty="0" smtClean="0">
              <a:solidFill>
                <a:schemeClr val="accent3">
                  <a:lumMod val="20000"/>
                  <a:lumOff val="80000"/>
                </a:schemeClr>
              </a:solidFill>
              <a:latin typeface="Playfair Display" charset="0"/>
            </a:endParaRPr>
          </a:p>
        </p:txBody>
      </p:sp>
      <p:sp>
        <p:nvSpPr>
          <p:cNvPr id="4" name="3 Rectángulo"/>
          <p:cNvSpPr/>
          <p:nvPr/>
        </p:nvSpPr>
        <p:spPr>
          <a:xfrm>
            <a:off x="4567568" y="0"/>
            <a:ext cx="4572000"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4641544" y="34564"/>
            <a:ext cx="4355977" cy="4985458"/>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ES" sz="2300" dirty="0">
              <a:latin typeface="Playfair Display" charset="0"/>
            </a:endParaRPr>
          </a:p>
          <a:p>
            <a:pPr marL="285750" indent="-285750" algn="just">
              <a:spcAft>
                <a:spcPts val="600"/>
              </a:spcAft>
              <a:buFont typeface="Wingdings" pitchFamily="2" charset="2"/>
              <a:buChar char="Ø"/>
            </a:pPr>
            <a:r>
              <a:rPr lang="es-MX" sz="1800" dirty="0" smtClean="0">
                <a:latin typeface="Playfair Display" charset="0"/>
              </a:rPr>
              <a:t>En </a:t>
            </a:r>
            <a:r>
              <a:rPr lang="es-MX" sz="1800" dirty="0">
                <a:latin typeface="Playfair Display" charset="0"/>
              </a:rPr>
              <a:t>EEUU, la eliminación del plomo de la gasolina significó un mejoramiento en los niveles de coeficiente intelectual y, por lo tanto, una mayor productividad para el país. Esto se tradujo, a partir del año 1980, en un beneficio de $200 mil millones de dólares cada año.</a:t>
            </a:r>
          </a:p>
          <a:p>
            <a:pPr marL="285750" indent="-285750" algn="just">
              <a:spcAft>
                <a:spcPts val="600"/>
              </a:spcAft>
              <a:buFont typeface="Wingdings" pitchFamily="2" charset="2"/>
              <a:buChar char="Ø"/>
            </a:pPr>
            <a:r>
              <a:rPr lang="es-MX" sz="1800" dirty="0" smtClean="0">
                <a:latin typeface="Playfair Display" charset="0"/>
              </a:rPr>
              <a:t>En </a:t>
            </a:r>
            <a:r>
              <a:rPr lang="es-MX" sz="1800" dirty="0">
                <a:latin typeface="Playfair Display" charset="0"/>
              </a:rPr>
              <a:t>Chile en el año 1991 </a:t>
            </a:r>
            <a:r>
              <a:rPr lang="es-MX" sz="1800" dirty="0" smtClean="0">
                <a:latin typeface="Playfair Display" charset="0"/>
              </a:rPr>
              <a:t>se </a:t>
            </a:r>
            <a:r>
              <a:rPr lang="es-MX" sz="1800" dirty="0">
                <a:latin typeface="Playfair Display" charset="0"/>
              </a:rPr>
              <a:t>suspendió la distribución de gasolina con plomo en todo el país. Si bien tal cambio contribuyó a reducir significativamente el número de preemergencias en la RM, para Rojas y Espinoza (*</a:t>
            </a:r>
            <a:r>
              <a:rPr lang="es-MX" sz="1800" dirty="0" smtClean="0">
                <a:latin typeface="Playfair Display" charset="0"/>
              </a:rPr>
              <a:t>), </a:t>
            </a:r>
            <a:r>
              <a:rPr lang="es-MX" sz="1800" dirty="0">
                <a:latin typeface="Playfair Display" charset="0"/>
              </a:rPr>
              <a:t>los </a:t>
            </a:r>
            <a:r>
              <a:rPr lang="es-MX" sz="1800" dirty="0" smtClean="0">
                <a:latin typeface="Playfair Display" charset="0"/>
              </a:rPr>
              <a:t>peaks de </a:t>
            </a:r>
            <a:r>
              <a:rPr lang="es-MX" sz="1800" dirty="0">
                <a:latin typeface="Playfair Display" charset="0"/>
              </a:rPr>
              <a:t>contaminación que presenta el aire de la cuenca de la región Metropolitana de Santiago, </a:t>
            </a:r>
            <a:r>
              <a:rPr lang="es-MX" sz="1800" dirty="0" smtClean="0">
                <a:latin typeface="Playfair Display" charset="0"/>
              </a:rPr>
              <a:t>tienen </a:t>
            </a:r>
            <a:r>
              <a:rPr lang="es-MX" sz="1800" dirty="0">
                <a:latin typeface="Playfair Display" charset="0"/>
              </a:rPr>
              <a:t>un efecto negativo sobre </a:t>
            </a:r>
            <a:r>
              <a:rPr lang="es-MX" sz="1800" dirty="0" smtClean="0">
                <a:latin typeface="Playfair Display" charset="0"/>
              </a:rPr>
              <a:t>el aprendizaje y el </a:t>
            </a:r>
            <a:r>
              <a:rPr lang="es-MX" sz="1800" dirty="0">
                <a:latin typeface="Playfair Display" charset="0"/>
              </a:rPr>
              <a:t>rendimiento académico en niños y niñas. </a:t>
            </a:r>
            <a:endParaRPr lang="es-ES" sz="1800" dirty="0">
              <a:latin typeface="Playfair Display" charset="0"/>
            </a:endParaRPr>
          </a:p>
        </p:txBody>
      </p:sp>
    </p:spTree>
    <p:extLst>
      <p:ext uri="{BB962C8B-B14F-4D97-AF65-F5344CB8AC3E}">
        <p14:creationId xmlns:p14="http://schemas.microsoft.com/office/powerpoint/2010/main" val="2085377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1" y="-20538"/>
            <a:ext cx="4644009"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07504" y="0"/>
            <a:ext cx="9032064"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Subtítulo 2"/>
          <p:cNvSpPr txBox="1">
            <a:spLocks/>
          </p:cNvSpPr>
          <p:nvPr/>
        </p:nvSpPr>
        <p:spPr>
          <a:xfrm>
            <a:off x="539554" y="34564"/>
            <a:ext cx="8457966" cy="498545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smtClean="0">
                <a:latin typeface="Playfair Display" charset="0"/>
              </a:rPr>
              <a:t>Quintero, </a:t>
            </a:r>
            <a:r>
              <a:rPr lang="es-ES" sz="2400" b="1" dirty="0">
                <a:latin typeface="Playfair Display" charset="0"/>
              </a:rPr>
              <a:t>Ventanas, </a:t>
            </a:r>
            <a:r>
              <a:rPr lang="es-ES" sz="2400" b="1" dirty="0" err="1">
                <a:latin typeface="Playfair Display" charset="0"/>
              </a:rPr>
              <a:t>Puchuncaví</a:t>
            </a:r>
            <a:endParaRPr lang="es-ES" sz="2400" b="1" dirty="0">
              <a:latin typeface="Playfair Display" charset="0"/>
            </a:endParaRPr>
          </a:p>
          <a:p>
            <a:pPr algn="just"/>
            <a:endParaRPr lang="es-ES" sz="2300" dirty="0">
              <a:latin typeface="Playfair Display"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69" t="23698" r="21816" b="8333"/>
          <a:stretch/>
        </p:blipFill>
        <p:spPr bwMode="auto">
          <a:xfrm>
            <a:off x="107505" y="915566"/>
            <a:ext cx="5832649" cy="3677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ítulo 2"/>
          <p:cNvSpPr txBox="1">
            <a:spLocks/>
          </p:cNvSpPr>
          <p:nvPr/>
        </p:nvSpPr>
        <p:spPr>
          <a:xfrm>
            <a:off x="6195155" y="1131590"/>
            <a:ext cx="2913349" cy="3821120"/>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spcAft>
                <a:spcPts val="600"/>
              </a:spcAft>
            </a:pPr>
            <a:r>
              <a:rPr lang="es-MX" sz="2000" b="1" i="1" dirty="0">
                <a:latin typeface="Playfair Display" charset="0"/>
              </a:rPr>
              <a:t>Mejoras tecnológicas</a:t>
            </a:r>
            <a:r>
              <a:rPr lang="es-MX" sz="2000" dirty="0">
                <a:latin typeface="Playfair Display" charset="0"/>
              </a:rPr>
              <a:t>. </a:t>
            </a:r>
            <a:r>
              <a:rPr lang="es-MX" sz="2000" dirty="0" smtClean="0">
                <a:latin typeface="Playfair Display" charset="0"/>
              </a:rPr>
              <a:t>Disminución </a:t>
            </a:r>
            <a:r>
              <a:rPr lang="es-MX" sz="2000" dirty="0">
                <a:latin typeface="Playfair Display" charset="0"/>
              </a:rPr>
              <a:t>de los costos a un </a:t>
            </a:r>
            <a:r>
              <a:rPr lang="es-MX" sz="2000" dirty="0" smtClean="0">
                <a:latin typeface="Playfair Display" charset="0"/>
              </a:rPr>
              <a:t>ritmo anual </a:t>
            </a:r>
            <a:r>
              <a:rPr lang="es-MX" sz="2000" dirty="0">
                <a:latin typeface="Playfair Display" charset="0"/>
              </a:rPr>
              <a:t>del 1</a:t>
            </a:r>
            <a:r>
              <a:rPr lang="es-MX" sz="2000" dirty="0" smtClean="0">
                <a:latin typeface="Playfair Display" charset="0"/>
              </a:rPr>
              <a:t>%.</a:t>
            </a:r>
          </a:p>
          <a:p>
            <a:pPr algn="just">
              <a:lnSpc>
                <a:spcPct val="120000"/>
              </a:lnSpc>
              <a:spcAft>
                <a:spcPts val="600"/>
              </a:spcAft>
            </a:pPr>
            <a:endParaRPr lang="es-MX" sz="2000" dirty="0">
              <a:latin typeface="Playfair Display" charset="0"/>
            </a:endParaRPr>
          </a:p>
          <a:p>
            <a:pPr algn="just">
              <a:lnSpc>
                <a:spcPct val="120000"/>
              </a:lnSpc>
              <a:spcAft>
                <a:spcPts val="600"/>
              </a:spcAft>
            </a:pPr>
            <a:r>
              <a:rPr lang="es-MX" sz="2000" b="1" i="1" dirty="0" smtClean="0">
                <a:latin typeface="Playfair Display" charset="0"/>
              </a:rPr>
              <a:t>Mejoras en efectividad</a:t>
            </a:r>
            <a:r>
              <a:rPr lang="es-MX" sz="2000" dirty="0" smtClean="0">
                <a:latin typeface="Playfair Display" charset="0"/>
              </a:rPr>
              <a:t>. Reducción </a:t>
            </a:r>
            <a:r>
              <a:rPr lang="es-MX" sz="2000" dirty="0">
                <a:latin typeface="Playfair Display" charset="0"/>
              </a:rPr>
              <a:t>de las concentraciones </a:t>
            </a:r>
            <a:r>
              <a:rPr lang="es-MX" sz="2000" dirty="0" smtClean="0">
                <a:latin typeface="Playfair Display" charset="0"/>
              </a:rPr>
              <a:t>de PM </a:t>
            </a:r>
            <a:r>
              <a:rPr lang="es-MX" sz="2000" dirty="0">
                <a:latin typeface="Playfair Display" charset="0"/>
              </a:rPr>
              <a:t>2.5 en un 1% </a:t>
            </a:r>
            <a:r>
              <a:rPr lang="es-MX" sz="2000" dirty="0" smtClean="0">
                <a:latin typeface="Playfair Display" charset="0"/>
              </a:rPr>
              <a:t>anual.</a:t>
            </a:r>
            <a:endParaRPr lang="es-MX" sz="2800" dirty="0" smtClean="0">
              <a:latin typeface="Playfair Display" charset="0"/>
            </a:endParaRPr>
          </a:p>
        </p:txBody>
      </p:sp>
      <p:cxnSp>
        <p:nvCxnSpPr>
          <p:cNvPr id="3" name="2 Conector recto de flecha"/>
          <p:cNvCxnSpPr/>
          <p:nvPr/>
        </p:nvCxnSpPr>
        <p:spPr>
          <a:xfrm flipV="1">
            <a:off x="5040053" y="4113130"/>
            <a:ext cx="396044" cy="436744"/>
          </a:xfrm>
          <a:prstGeom prst="straightConnector1">
            <a:avLst/>
          </a:prstGeom>
          <a:ln w="127000">
            <a:solidFill>
              <a:srgbClr val="92D050"/>
            </a:solidFill>
            <a:tailEnd type="stealth"/>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H="1">
            <a:off x="5386897" y="2571750"/>
            <a:ext cx="236496" cy="573492"/>
          </a:xfrm>
          <a:prstGeom prst="straightConnector1">
            <a:avLst/>
          </a:prstGeom>
          <a:ln w="127000">
            <a:solidFill>
              <a:srgbClr val="92D050"/>
            </a:solidFill>
            <a:tailEnd type="stealth"/>
          </a:ln>
        </p:spPr>
        <p:style>
          <a:lnRef idx="1">
            <a:schemeClr val="accent1"/>
          </a:lnRef>
          <a:fillRef idx="0">
            <a:schemeClr val="accent1"/>
          </a:fillRef>
          <a:effectRef idx="0">
            <a:schemeClr val="accent1"/>
          </a:effectRef>
          <a:fontRef idx="minor">
            <a:schemeClr val="tx1"/>
          </a:fontRef>
        </p:style>
      </p:cxnSp>
      <p:sp>
        <p:nvSpPr>
          <p:cNvPr id="13" name="12 Rectángulo redondeado"/>
          <p:cNvSpPr/>
          <p:nvPr/>
        </p:nvSpPr>
        <p:spPr>
          <a:xfrm>
            <a:off x="755577" y="1419622"/>
            <a:ext cx="1152128" cy="504056"/>
          </a:xfrm>
          <a:prstGeom prst="roundRect">
            <a:avLst/>
          </a:prstGeom>
          <a:noFill/>
          <a:ln>
            <a:solidFill>
              <a:srgbClr val="92D05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Subtítulo 2"/>
          <p:cNvSpPr txBox="1">
            <a:spLocks/>
          </p:cNvSpPr>
          <p:nvPr/>
        </p:nvSpPr>
        <p:spPr>
          <a:xfrm>
            <a:off x="119581" y="4690920"/>
            <a:ext cx="5820572" cy="512468"/>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spcAft>
                <a:spcPts val="600"/>
              </a:spcAft>
            </a:pPr>
            <a:r>
              <a:rPr lang="es-MX" sz="1200" b="1" i="1" dirty="0">
                <a:latin typeface="Playfair Display" charset="0"/>
              </a:rPr>
              <a:t>Fuente: </a:t>
            </a:r>
            <a:r>
              <a:rPr lang="es-MX" sz="1200" dirty="0">
                <a:latin typeface="Playfair Display" charset="0"/>
              </a:rPr>
              <a:t>Antecedentes para el Análisis General de </a:t>
            </a:r>
            <a:r>
              <a:rPr lang="es-MX" sz="1200" dirty="0" smtClean="0">
                <a:latin typeface="Playfair Display" charset="0"/>
              </a:rPr>
              <a:t>Impacto Económico </a:t>
            </a:r>
            <a:r>
              <a:rPr lang="es-MX" sz="1200" dirty="0">
                <a:latin typeface="Playfair Display" charset="0"/>
              </a:rPr>
              <a:t>y Social del Anteproyecto de la Norma </a:t>
            </a:r>
            <a:r>
              <a:rPr lang="es-MX" sz="1200" dirty="0" smtClean="0">
                <a:latin typeface="Playfair Display" charset="0"/>
              </a:rPr>
              <a:t>de Calidad </a:t>
            </a:r>
            <a:r>
              <a:rPr lang="es-MX" sz="1200" dirty="0">
                <a:latin typeface="Playfair Display" charset="0"/>
              </a:rPr>
              <a:t>Primaria para PM 2.5  (AGIES</a:t>
            </a:r>
            <a:r>
              <a:rPr lang="es-MX" sz="1200" dirty="0" smtClean="0">
                <a:latin typeface="Playfair Display" charset="0"/>
              </a:rPr>
              <a:t>). DICTUC 2009</a:t>
            </a:r>
          </a:p>
        </p:txBody>
      </p:sp>
    </p:spTree>
    <p:extLst>
      <p:ext uri="{BB962C8B-B14F-4D97-AF65-F5344CB8AC3E}">
        <p14:creationId xmlns:p14="http://schemas.microsoft.com/office/powerpoint/2010/main" val="22535162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7" y="-32240"/>
            <a:ext cx="6933436" cy="5200077"/>
          </a:xfrm>
          <a:prstGeom prst="rect">
            <a:avLst/>
          </a:prstGeom>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239"/>
            <a:ext cx="3457861" cy="2593396"/>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10135"/>
            <a:ext cx="3870843" cy="5161122"/>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94" y="2561157"/>
            <a:ext cx="3423636" cy="2567726"/>
          </a:xfrm>
          <a:prstGeom prst="rect">
            <a:avLst/>
          </a:prstGeom>
        </p:spPr>
      </p:pic>
      <p:sp>
        <p:nvSpPr>
          <p:cNvPr id="6" name="Shape 163"/>
          <p:cNvSpPr txBox="1">
            <a:spLocks/>
          </p:cNvSpPr>
          <p:nvPr/>
        </p:nvSpPr>
        <p:spPr>
          <a:xfrm>
            <a:off x="179512" y="195486"/>
            <a:ext cx="4896544" cy="216024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AES </a:t>
            </a:r>
            <a:r>
              <a:rPr lang="es-CL" sz="4800" b="1" dirty="0" err="1" smtClean="0">
                <a:solidFill>
                  <a:schemeClr val="accent2">
                    <a:lumMod val="20000"/>
                    <a:lumOff val="80000"/>
                  </a:schemeClr>
                </a:solidFill>
                <a:effectLst>
                  <a:outerShdw blurRad="38100" dist="38100" dir="2700000" algn="tl">
                    <a:srgbClr val="000000">
                      <a:alpha val="43137"/>
                    </a:srgbClr>
                  </a:outerShdw>
                </a:effectLst>
                <a:latin typeface="Montserrat" charset="0"/>
              </a:rPr>
              <a:t>Gener</a:t>
            </a:r>
            <a:endParaRPr lang="es-CL"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endParaRPr>
          </a:p>
          <a:p>
            <a:pPr algn="ctr"/>
            <a:r>
              <a:rPr lang="es-CL" sz="48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Puchuncaví</a:t>
            </a:r>
          </a:p>
          <a:p>
            <a:pPr algn="ctr"/>
            <a:r>
              <a:rPr lang="es-CL" sz="1600" b="1" dirty="0" smtClean="0">
                <a:solidFill>
                  <a:schemeClr val="accent2">
                    <a:lumMod val="20000"/>
                    <a:lumOff val="80000"/>
                  </a:schemeClr>
                </a:solidFill>
                <a:effectLst>
                  <a:outerShdw blurRad="38100" dist="38100" dir="2700000" algn="tl">
                    <a:srgbClr val="000000">
                      <a:alpha val="43137"/>
                    </a:srgbClr>
                  </a:outerShdw>
                </a:effectLst>
                <a:latin typeface="Montserrat" charset="0"/>
              </a:rPr>
              <a:t>5.04.2018</a:t>
            </a:r>
            <a:endParaRPr lang="es-ES_tradnl" sz="1600" b="1" dirty="0">
              <a:solidFill>
                <a:schemeClr val="accent2">
                  <a:lumMod val="20000"/>
                  <a:lumOff val="80000"/>
                </a:schemeClr>
              </a:solidFill>
              <a:effectLst>
                <a:outerShdw blurRad="38100" dist="38100" dir="2700000" algn="tl">
                  <a:srgbClr val="000000">
                    <a:alpha val="43137"/>
                  </a:srgbClr>
                </a:outerShdw>
              </a:effectLst>
              <a:latin typeface="Montserrat" charset="0"/>
            </a:endParaRPr>
          </a:p>
        </p:txBody>
      </p:sp>
      <p:pic>
        <p:nvPicPr>
          <p:cNvPr id="7" name="Picture 2" descr="C:\Users\Atila1\Desktop\presentacioncae\fotos\30222407_1604443869673221_576585398696804352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90274"/>
            <a:ext cx="4320480" cy="4670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ubtítulo 2"/>
          <p:cNvSpPr txBox="1">
            <a:spLocks/>
          </p:cNvSpPr>
          <p:nvPr/>
        </p:nvSpPr>
        <p:spPr>
          <a:xfrm>
            <a:off x="4499992" y="4495428"/>
            <a:ext cx="4351543" cy="648072"/>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ES" sz="2300" dirty="0">
              <a:latin typeface="Playfair Display" charset="0"/>
            </a:endParaRPr>
          </a:p>
          <a:p>
            <a:pPr algn="just">
              <a:spcAft>
                <a:spcPts val="600"/>
              </a:spcAft>
            </a:pPr>
            <a:r>
              <a:rPr lang="es-MX" sz="1000" dirty="0" smtClean="0">
                <a:solidFill>
                  <a:srgbClr val="FFFFFF"/>
                </a:solidFill>
              </a:rPr>
              <a:t>El </a:t>
            </a:r>
            <a:r>
              <a:rPr lang="es-MX" sz="1000" dirty="0">
                <a:solidFill>
                  <a:srgbClr val="FFFFFF"/>
                </a:solidFill>
              </a:rPr>
              <a:t>Mercurio de Valparaíso, </a:t>
            </a:r>
            <a:r>
              <a:rPr lang="es-MX" sz="1000" dirty="0" smtClean="0">
                <a:solidFill>
                  <a:srgbClr val="FFFFFF"/>
                </a:solidFill>
              </a:rPr>
              <a:t>Edición </a:t>
            </a:r>
            <a:r>
              <a:rPr lang="es-MX" sz="1000" dirty="0">
                <a:solidFill>
                  <a:srgbClr val="FFFFFF"/>
                </a:solidFill>
              </a:rPr>
              <a:t>impresa, sábado 7 de abril , sección Actualidad, página 7.</a:t>
            </a:r>
            <a:endParaRPr lang="es-ES" sz="3500" dirty="0">
              <a:solidFill>
                <a:srgbClr val="FFFFFF"/>
              </a:solidFill>
              <a:latin typeface="Playfair Display" charset="0"/>
            </a:endParaRPr>
          </a:p>
        </p:txBody>
      </p:sp>
    </p:spTree>
    <p:extLst>
      <p:ext uri="{BB962C8B-B14F-4D97-AF65-F5344CB8AC3E}">
        <p14:creationId xmlns:p14="http://schemas.microsoft.com/office/powerpoint/2010/main" val="5166675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3" name="2 Rectángulo"/>
          <p:cNvSpPr/>
          <p:nvPr/>
        </p:nvSpPr>
        <p:spPr>
          <a:xfrm>
            <a:off x="0" y="0"/>
            <a:ext cx="9180512" cy="5143500"/>
          </a:xfrm>
          <a:prstGeom prst="rect">
            <a:avLst/>
          </a:prstGeom>
          <a:solidFill>
            <a:srgbClr val="F0D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Subtítulo 2"/>
          <p:cNvSpPr txBox="1">
            <a:spLocks/>
          </p:cNvSpPr>
          <p:nvPr/>
        </p:nvSpPr>
        <p:spPr>
          <a:xfrm>
            <a:off x="107507" y="4111470"/>
            <a:ext cx="8997147" cy="98056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L" sz="1600" dirty="0">
                <a:latin typeface="Playfair Display"/>
              </a:rPr>
              <a:t>La instalación de </a:t>
            </a:r>
            <a:r>
              <a:rPr lang="es-CL" sz="1600" dirty="0" err="1">
                <a:latin typeface="Playfair Display"/>
              </a:rPr>
              <a:t>precipitador</a:t>
            </a:r>
            <a:r>
              <a:rPr lang="es-CL" sz="1600" dirty="0">
                <a:latin typeface="Playfair Display"/>
              </a:rPr>
              <a:t> electrostático en la chimenea de la planta termoeléctrica, en el contexto del Plan de Descontaminación, permitió reducir más del 90% del material </a:t>
            </a:r>
            <a:r>
              <a:rPr lang="es-CL" sz="1600" dirty="0" err="1">
                <a:latin typeface="Playfair Display"/>
              </a:rPr>
              <a:t>particulado</a:t>
            </a:r>
            <a:r>
              <a:rPr lang="es-CL" sz="1600" dirty="0">
                <a:latin typeface="Playfair Display"/>
              </a:rPr>
              <a:t> respirable  (MP-10) que se emitía por </a:t>
            </a:r>
            <a:r>
              <a:rPr lang="es-CL" sz="1600" dirty="0" smtClean="0">
                <a:latin typeface="Playfair Display"/>
              </a:rPr>
              <a:t>chimenea.</a:t>
            </a:r>
            <a:endParaRPr lang="es-CL" sz="1600" dirty="0">
              <a:latin typeface="Playfair Display"/>
            </a:endParaRPr>
          </a:p>
        </p:txBody>
      </p:sp>
      <p:pic>
        <p:nvPicPr>
          <p:cNvPr id="5" name="4 Imagen"/>
          <p:cNvPicPr>
            <a:picLocks noChangeAspect="1"/>
          </p:cNvPicPr>
          <p:nvPr/>
        </p:nvPicPr>
        <p:blipFill rotWithShape="1">
          <a:blip r:embed="rId3">
            <a:clrChange>
              <a:clrFrom>
                <a:srgbClr val="FFFFFF"/>
              </a:clrFrom>
              <a:clrTo>
                <a:srgbClr val="FFFFFF">
                  <a:alpha val="0"/>
                </a:srgbClr>
              </a:clrTo>
            </a:clrChange>
          </a:blip>
          <a:srcRect l="3517" t="10665" r="6204" b="2966"/>
          <a:stretch/>
        </p:blipFill>
        <p:spPr>
          <a:xfrm>
            <a:off x="1819517" y="483519"/>
            <a:ext cx="5488789" cy="3456384"/>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884314" y="23202"/>
            <a:ext cx="7386157" cy="677108"/>
          </a:xfrm>
          <a:prstGeom prst="rect">
            <a:avLst/>
          </a:prstGeom>
          <a:noFill/>
        </p:spPr>
        <p:txBody>
          <a:bodyPr wrap="none" rtlCol="0">
            <a:spAutoFit/>
          </a:bodyPr>
          <a:lstStyle/>
          <a:p>
            <a:r>
              <a:rPr lang="es-MX" sz="2400" dirty="0">
                <a:latin typeface="Playfair Display"/>
              </a:rPr>
              <a:t>Emisiones de </a:t>
            </a:r>
            <a:r>
              <a:rPr lang="es-MX" sz="2400" dirty="0" smtClean="0">
                <a:latin typeface="Playfair Display"/>
              </a:rPr>
              <a:t>Material </a:t>
            </a:r>
            <a:r>
              <a:rPr lang="es-MX" sz="2400" dirty="0" err="1" smtClean="0">
                <a:latin typeface="Playfair Display"/>
              </a:rPr>
              <a:t>Particulado</a:t>
            </a:r>
            <a:r>
              <a:rPr lang="es-MX" sz="2400" dirty="0" smtClean="0">
                <a:latin typeface="Playfair Display"/>
              </a:rPr>
              <a:t> AES GENER S.A.</a:t>
            </a:r>
            <a:endParaRPr lang="es-MX" sz="2400" dirty="0">
              <a:latin typeface="Playfair Display"/>
            </a:endParaRPr>
          </a:p>
          <a:p>
            <a:endParaRPr lang="es-ES_tradnl" dirty="0"/>
          </a:p>
        </p:txBody>
      </p:sp>
    </p:spTree>
    <p:extLst>
      <p:ext uri="{BB962C8B-B14F-4D97-AF65-F5344CB8AC3E}">
        <p14:creationId xmlns:p14="http://schemas.microsoft.com/office/powerpoint/2010/main" val="266123703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839" t="29291" r="21435" b="11754"/>
          <a:stretch/>
        </p:blipFill>
        <p:spPr bwMode="auto">
          <a:xfrm>
            <a:off x="-1" y="10263"/>
            <a:ext cx="4917623" cy="256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245" t="24954" r="23881" b="11241"/>
          <a:stretch/>
        </p:blipFill>
        <p:spPr bwMode="auto">
          <a:xfrm>
            <a:off x="3923928" y="2374056"/>
            <a:ext cx="5077072" cy="268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251520" y="2859782"/>
            <a:ext cx="3312368" cy="2062103"/>
          </a:xfrm>
          <a:prstGeom prst="rect">
            <a:avLst/>
          </a:prstGeom>
          <a:noFill/>
        </p:spPr>
        <p:txBody>
          <a:bodyPr wrap="square" rtlCol="0">
            <a:spAutoFit/>
          </a:bodyPr>
          <a:lstStyle/>
          <a:p>
            <a:r>
              <a:rPr lang="es-ES" sz="1600" dirty="0" smtClean="0">
                <a:solidFill>
                  <a:schemeClr val="bg1"/>
                </a:solidFill>
              </a:rPr>
              <a:t>Si del total de carbón usado, el 11% se transforma en cenizas, y AES </a:t>
            </a:r>
            <a:r>
              <a:rPr lang="es-ES" sz="1600" dirty="0" err="1" smtClean="0">
                <a:solidFill>
                  <a:schemeClr val="bg1"/>
                </a:solidFill>
              </a:rPr>
              <a:t>Gener</a:t>
            </a:r>
            <a:r>
              <a:rPr lang="es-ES" sz="1600" dirty="0" smtClean="0">
                <a:solidFill>
                  <a:schemeClr val="bg1"/>
                </a:solidFill>
              </a:rPr>
              <a:t> reconoce que sus filtros (de género) retienen el 97%, significa que hoy, 2018, lanza sobre 8.000 toneladas al aire, que de ahí van al aire, a las personas, al mar y suelo.</a:t>
            </a:r>
            <a:endParaRPr lang="es-ES" sz="1600" dirty="0">
              <a:solidFill>
                <a:schemeClr val="bg1"/>
              </a:solidFill>
            </a:endParaRPr>
          </a:p>
        </p:txBody>
      </p:sp>
    </p:spTree>
    <p:extLst>
      <p:ext uri="{BB962C8B-B14F-4D97-AF65-F5344CB8AC3E}">
        <p14:creationId xmlns:p14="http://schemas.microsoft.com/office/powerpoint/2010/main" val="16500813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l="-540" t="16513" r="540" b="542"/>
          <a:stretch/>
        </p:blipFill>
        <p:spPr>
          <a:xfrm>
            <a:off x="-1404664" y="-250879"/>
            <a:ext cx="10945216" cy="5388866"/>
          </a:xfrm>
          <a:prstGeom prst="rect">
            <a:avLst/>
          </a:prstGeom>
        </p:spPr>
      </p:pic>
    </p:spTree>
    <p:extLst>
      <p:ext uri="{BB962C8B-B14F-4D97-AF65-F5344CB8AC3E}">
        <p14:creationId xmlns:p14="http://schemas.microsoft.com/office/powerpoint/2010/main" val="23705220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20482" name="Picture 2" descr="http://www.diariodelaconstruccion.cl/wp-content/uploads/2017/12/REGION-DE-VALPARAISO-3-2.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94"/>
          <a:stretch/>
        </p:blipFill>
        <p:spPr bwMode="auto">
          <a:xfrm>
            <a:off x="-36510" y="-50380"/>
            <a:ext cx="9217024" cy="519388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36512" y="-92546"/>
            <a:ext cx="9217024" cy="5308054"/>
          </a:xfrm>
          <a:prstGeom prst="rect">
            <a:avLst/>
          </a:prstGeom>
          <a:solidFill>
            <a:schemeClr val="accent2">
              <a:lumMod val="20000"/>
              <a:lumOff val="80000"/>
              <a:alpha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L" sz="2000" dirty="0" smtClean="0">
              <a:latin typeface="Playfair Display" charset="0"/>
            </a:endParaRPr>
          </a:p>
        </p:txBody>
      </p:sp>
      <p:sp>
        <p:nvSpPr>
          <p:cNvPr id="5" name="Título 1"/>
          <p:cNvSpPr txBox="1">
            <a:spLocks/>
          </p:cNvSpPr>
          <p:nvPr/>
        </p:nvSpPr>
        <p:spPr>
          <a:xfrm>
            <a:off x="323528" y="123478"/>
            <a:ext cx="8568953" cy="5164038"/>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sz="3200" b="1" dirty="0" smtClean="0">
                <a:latin typeface="Playfair Display" charset="0"/>
              </a:rPr>
              <a:t>¿Cu</a:t>
            </a:r>
            <a:r>
              <a:rPr lang="es-ES" sz="3200" b="1" dirty="0" err="1" smtClean="0">
                <a:latin typeface="Playfair Display" charset="0"/>
              </a:rPr>
              <a:t>ál</a:t>
            </a:r>
            <a:r>
              <a:rPr lang="es-ES" sz="3200" b="1" dirty="0" smtClean="0">
                <a:latin typeface="Playfair Display" charset="0"/>
              </a:rPr>
              <a:t> es entonces el valor de la vida?</a:t>
            </a:r>
            <a:endParaRPr lang="es-CL" sz="3200" b="1" dirty="0" smtClean="0">
              <a:latin typeface="Playfair Display" charset="0"/>
            </a:endParaRPr>
          </a:p>
          <a:p>
            <a:pPr algn="ctr"/>
            <a:endParaRPr lang="es-ES_tradnl" sz="2000" b="1" dirty="0" smtClean="0">
              <a:latin typeface="Playfair Display" charset="0"/>
            </a:endParaRPr>
          </a:p>
          <a:p>
            <a:pPr algn="just">
              <a:spcAft>
                <a:spcPts val="1800"/>
              </a:spcAft>
              <a:tabLst>
                <a:tab pos="8788400" algn="l"/>
              </a:tabLst>
            </a:pPr>
            <a:r>
              <a:rPr lang="es-CL" sz="2400" dirty="0" smtClean="0">
                <a:latin typeface="Playfair Display" charset="0"/>
              </a:rPr>
              <a:t>Queda absolutamente claro que en nuestra región de Valparaíso se est</a:t>
            </a:r>
            <a:r>
              <a:rPr lang="es-ES" sz="2400" dirty="0" smtClean="0">
                <a:latin typeface="Playfair Display" charset="0"/>
              </a:rPr>
              <a:t>á</a:t>
            </a:r>
            <a:r>
              <a:rPr lang="es-CL" sz="2400" dirty="0" smtClean="0">
                <a:latin typeface="Playfair Display" charset="0"/>
              </a:rPr>
              <a:t> permitiendo una constante exposición  de los habitantes  de las </a:t>
            </a:r>
            <a:r>
              <a:rPr lang="es-CL" sz="2400" i="1" dirty="0" smtClean="0">
                <a:latin typeface="Playfair Display" charset="0"/>
              </a:rPr>
              <a:t>zonas ya saturadas</a:t>
            </a:r>
            <a:r>
              <a:rPr lang="es-CL" sz="2400" dirty="0" smtClean="0">
                <a:latin typeface="Playfair Display" charset="0"/>
              </a:rPr>
              <a:t> a enormes y alarmantes niveles de contaminación. </a:t>
            </a:r>
          </a:p>
          <a:p>
            <a:pPr algn="just">
              <a:spcAft>
                <a:spcPts val="1800"/>
              </a:spcAft>
              <a:tabLst>
                <a:tab pos="8788400" algn="l"/>
              </a:tabLst>
            </a:pPr>
            <a:r>
              <a:rPr lang="es-CL" sz="2400" dirty="0" smtClean="0">
                <a:latin typeface="Playfair Display" charset="0"/>
              </a:rPr>
              <a:t>Con el agravante de que se ha llegado incluso a considerar la instalaci</a:t>
            </a:r>
            <a:r>
              <a:rPr lang="es-ES" sz="2400" dirty="0" err="1" smtClean="0">
                <a:latin typeface="Playfair Display" charset="0"/>
              </a:rPr>
              <a:t>ón</a:t>
            </a:r>
            <a:r>
              <a:rPr lang="es-ES" sz="2400" dirty="0" smtClean="0">
                <a:latin typeface="Playfair Display" charset="0"/>
              </a:rPr>
              <a:t> de nuevas fuentes emisoras (otra termoeléctrica en RPC Concón y en la ya saturada zona de Villa Alemana - Limache y </a:t>
            </a:r>
            <a:r>
              <a:rPr lang="es-ES" sz="2400" dirty="0" err="1" smtClean="0">
                <a:latin typeface="Playfair Display" charset="0"/>
              </a:rPr>
              <a:t>Olmué</a:t>
            </a:r>
            <a:r>
              <a:rPr lang="es-ES" sz="2400" dirty="0" smtClean="0">
                <a:latin typeface="Playfair Display" charset="0"/>
              </a:rPr>
              <a:t>, comprometiendo la reserva de la biosfera  La Campana, por ejemplo).</a:t>
            </a:r>
            <a:endParaRPr lang="es-CL" sz="2400" dirty="0" smtClean="0">
              <a:latin typeface="Playfair Display" charset="0"/>
            </a:endParaRPr>
          </a:p>
        </p:txBody>
      </p:sp>
    </p:spTree>
    <p:extLst>
      <p:ext uri="{BB962C8B-B14F-4D97-AF65-F5344CB8AC3E}">
        <p14:creationId xmlns:p14="http://schemas.microsoft.com/office/powerpoint/2010/main" val="11839430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20482" name="Picture 2" descr="http://www.diariodelaconstruccion.cl/wp-content/uploads/2017/12/REGION-DE-VALPARAISO-3-2.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94"/>
          <a:stretch/>
        </p:blipFill>
        <p:spPr bwMode="auto">
          <a:xfrm>
            <a:off x="-36510" y="-50380"/>
            <a:ext cx="9217024" cy="519388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36512" y="-92546"/>
            <a:ext cx="9217024" cy="5308054"/>
          </a:xfrm>
          <a:prstGeom prst="rect">
            <a:avLst/>
          </a:prstGeom>
          <a:solidFill>
            <a:schemeClr val="accent2">
              <a:lumMod val="20000"/>
              <a:lumOff val="80000"/>
              <a:alpha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L" sz="2000" dirty="0" smtClean="0">
              <a:latin typeface="Playfair Display" charset="0"/>
            </a:endParaRPr>
          </a:p>
        </p:txBody>
      </p:sp>
      <p:sp>
        <p:nvSpPr>
          <p:cNvPr id="5" name="Título 1"/>
          <p:cNvSpPr txBox="1">
            <a:spLocks/>
          </p:cNvSpPr>
          <p:nvPr/>
        </p:nvSpPr>
        <p:spPr>
          <a:xfrm>
            <a:off x="323527" y="0"/>
            <a:ext cx="8568953" cy="5164038"/>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_tradnl" sz="2000" b="1" dirty="0" smtClean="0">
              <a:latin typeface="Playfair Display" charset="0"/>
            </a:endParaRPr>
          </a:p>
          <a:p>
            <a:pPr algn="just"/>
            <a:r>
              <a:rPr lang="es-ES_tradnl" sz="2000" dirty="0" smtClean="0">
                <a:latin typeface="Playfair Display" charset="0"/>
              </a:rPr>
              <a:t>Nos preocupa haber llegado a concluir que </a:t>
            </a:r>
            <a:r>
              <a:rPr lang="es-ES_tradnl" sz="2000" dirty="0">
                <a:latin typeface="Playfair Display" charset="0"/>
              </a:rPr>
              <a:t>el Estado de Chile y los organismos regionales correspondientes </a:t>
            </a:r>
            <a:r>
              <a:rPr lang="es-ES_tradnl" sz="2000" dirty="0" smtClean="0">
                <a:latin typeface="Playfair Display" charset="0"/>
              </a:rPr>
              <a:t>están incumpliendo su obligación </a:t>
            </a:r>
            <a:r>
              <a:rPr lang="es-ES_tradnl" sz="2000" dirty="0">
                <a:latin typeface="Playfair Display" charset="0"/>
              </a:rPr>
              <a:t>de </a:t>
            </a:r>
            <a:r>
              <a:rPr lang="es-ES_tradnl" sz="2000" dirty="0" smtClean="0">
                <a:latin typeface="Playfair Display" charset="0"/>
              </a:rPr>
              <a:t>respetar y garantizar el derecho </a:t>
            </a:r>
            <a:r>
              <a:rPr lang="es-ES_tradnl" sz="2000" dirty="0">
                <a:latin typeface="Playfair Display" charset="0"/>
              </a:rPr>
              <a:t>a la vida e integridad personal, en relación con </a:t>
            </a:r>
            <a:r>
              <a:rPr lang="es-ES_tradnl" sz="2000" dirty="0" smtClean="0">
                <a:latin typeface="Playfair Display" charset="0"/>
              </a:rPr>
              <a:t>el tema de la contaminación</a:t>
            </a:r>
            <a:r>
              <a:rPr lang="es-ES" sz="2000" dirty="0" smtClean="0">
                <a:latin typeface="Playfair Display" charset="0"/>
              </a:rPr>
              <a:t> y </a:t>
            </a:r>
            <a:r>
              <a:rPr lang="es-ES_tradnl" sz="2000" dirty="0" smtClean="0">
                <a:latin typeface="Playfair Display" charset="0"/>
              </a:rPr>
              <a:t>la </a:t>
            </a:r>
            <a:r>
              <a:rPr lang="es-ES_tradnl" sz="2000" dirty="0">
                <a:latin typeface="Playfair Display" charset="0"/>
              </a:rPr>
              <a:t>protección </a:t>
            </a:r>
            <a:r>
              <a:rPr lang="es-ES_tradnl" sz="2000" dirty="0" smtClean="0">
                <a:latin typeface="Playfair Display" charset="0"/>
              </a:rPr>
              <a:t>de sus habitantes, </a:t>
            </a:r>
            <a:r>
              <a:rPr lang="es-ES_tradnl" sz="2000" dirty="0">
                <a:latin typeface="Playfair Display" charset="0"/>
              </a:rPr>
              <a:t>lo cual </a:t>
            </a:r>
            <a:r>
              <a:rPr lang="es-ES_tradnl" sz="2000" dirty="0" smtClean="0">
                <a:latin typeface="Playfair Display" charset="0"/>
              </a:rPr>
              <a:t>nos ha obligado a tomar esta acción</a:t>
            </a:r>
            <a:r>
              <a:rPr lang="es-ES" sz="2000" dirty="0" smtClean="0">
                <a:latin typeface="Playfair Display" charset="0"/>
              </a:rPr>
              <a:t> de presentarnos ante un organismo colegiado del estado como el CORE.</a:t>
            </a:r>
          </a:p>
          <a:p>
            <a:pPr algn="just"/>
            <a:endParaRPr lang="es-ES" sz="2000" dirty="0">
              <a:latin typeface="Playfair Display" charset="0"/>
            </a:endParaRPr>
          </a:p>
          <a:p>
            <a:pPr algn="just"/>
            <a:endParaRPr lang="es-ES_tradnl" sz="2000" dirty="0">
              <a:latin typeface="Playfair Display" charset="0"/>
            </a:endParaRPr>
          </a:p>
        </p:txBody>
      </p:sp>
      <p:sp>
        <p:nvSpPr>
          <p:cNvPr id="7" name="6 Elipse"/>
          <p:cNvSpPr/>
          <p:nvPr/>
        </p:nvSpPr>
        <p:spPr>
          <a:xfrm>
            <a:off x="3491880" y="3147814"/>
            <a:ext cx="2293243" cy="1365711"/>
          </a:xfrm>
          <a:prstGeom prst="ellipse">
            <a:avLst/>
          </a:prstGeom>
          <a:gradFill flip="none" rotWithShape="1">
            <a:gsLst>
              <a:gs pos="99000">
                <a:srgbClr val="FF0000"/>
              </a:gs>
              <a:gs pos="0">
                <a:schemeClr val="accent1">
                  <a:tint val="23500"/>
                  <a:satMod val="160000"/>
                </a:schemeClr>
              </a:gs>
            </a:gsLst>
            <a:path path="circle">
              <a:fillToRect l="50000" t="50000" r="50000" b="50000"/>
            </a:path>
            <a:tileRect/>
          </a:gradFill>
          <a:ln>
            <a:noFill/>
          </a:ln>
          <a:effectLst>
            <a:glow rad="228600">
              <a:srgbClr val="FA68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b="1" dirty="0" err="1" smtClean="0">
                <a:solidFill>
                  <a:schemeClr val="tx1">
                    <a:lumMod val="75000"/>
                    <a:lumOff val="25000"/>
                  </a:schemeClr>
                </a:solidFill>
                <a:latin typeface="Playfair Display" charset="0"/>
              </a:rPr>
              <a:t>Core</a:t>
            </a:r>
            <a:endParaRPr lang="es-ES_tradnl" sz="4400" b="1" dirty="0">
              <a:solidFill>
                <a:schemeClr val="tx1">
                  <a:lumMod val="75000"/>
                  <a:lumOff val="25000"/>
                </a:schemeClr>
              </a:solidFill>
              <a:latin typeface="Playfair Display" charset="0"/>
            </a:endParaRPr>
          </a:p>
        </p:txBody>
      </p:sp>
      <p:sp>
        <p:nvSpPr>
          <p:cNvPr id="8" name="7 Elipse"/>
          <p:cNvSpPr/>
          <p:nvPr/>
        </p:nvSpPr>
        <p:spPr>
          <a:xfrm>
            <a:off x="323530" y="2859783"/>
            <a:ext cx="2304016" cy="717639"/>
          </a:xfrm>
          <a:prstGeom prst="ellipse">
            <a:avLst/>
          </a:prstGeom>
          <a:gradFill>
            <a:gsLst>
              <a:gs pos="99000">
                <a:srgbClr val="92D050"/>
              </a:gs>
              <a:gs pos="0">
                <a:schemeClr val="accent1">
                  <a:tint val="23500"/>
                  <a:satMod val="160000"/>
                </a:schemeClr>
              </a:gs>
            </a:gsLst>
            <a:path path="circle">
              <a:fillToRect l="50000" t="50000" r="50000" b="50000"/>
            </a:path>
          </a:gradFill>
          <a:ln>
            <a:noFill/>
          </a:ln>
          <a:effectLst>
            <a:glow rad="228600">
              <a:schemeClr val="accent3">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chemeClr val="tx1">
                    <a:lumMod val="75000"/>
                    <a:lumOff val="25000"/>
                  </a:schemeClr>
                </a:solidFill>
                <a:latin typeface="Playfair Display" charset="0"/>
              </a:rPr>
              <a:t>Expertos</a:t>
            </a:r>
            <a:endParaRPr lang="es-ES_tradnl" sz="3200" b="1" dirty="0">
              <a:solidFill>
                <a:schemeClr val="tx1">
                  <a:lumMod val="75000"/>
                  <a:lumOff val="25000"/>
                </a:schemeClr>
              </a:solidFill>
              <a:latin typeface="Playfair Display" charset="0"/>
            </a:endParaRPr>
          </a:p>
        </p:txBody>
      </p:sp>
      <p:sp>
        <p:nvSpPr>
          <p:cNvPr id="9" name="8 Elipse"/>
          <p:cNvSpPr/>
          <p:nvPr/>
        </p:nvSpPr>
        <p:spPr>
          <a:xfrm>
            <a:off x="395537" y="3939903"/>
            <a:ext cx="2304016" cy="861787"/>
          </a:xfrm>
          <a:prstGeom prst="ellipse">
            <a:avLst/>
          </a:prstGeom>
          <a:gradFill>
            <a:gsLst>
              <a:gs pos="99000">
                <a:srgbClr val="92D050"/>
              </a:gs>
              <a:gs pos="0">
                <a:schemeClr val="accent1">
                  <a:tint val="23500"/>
                  <a:satMod val="160000"/>
                </a:schemeClr>
              </a:gs>
            </a:gsLst>
            <a:path path="circle">
              <a:fillToRect l="50000" t="50000" r="50000" b="50000"/>
            </a:path>
          </a:gradFill>
          <a:ln>
            <a:noFill/>
          </a:ln>
          <a:effectLst>
            <a:glow rad="228600">
              <a:schemeClr val="accent3">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chemeClr val="tx1">
                    <a:lumMod val="75000"/>
                    <a:lumOff val="25000"/>
                  </a:schemeClr>
                </a:solidFill>
                <a:latin typeface="Playfair Display" charset="0"/>
              </a:rPr>
              <a:t>Sociedad</a:t>
            </a:r>
            <a:endParaRPr lang="es-ES_tradnl" sz="2400" b="1" dirty="0">
              <a:solidFill>
                <a:schemeClr val="tx1">
                  <a:lumMod val="75000"/>
                  <a:lumOff val="25000"/>
                </a:schemeClr>
              </a:solidFill>
              <a:latin typeface="Playfair Display" charset="0"/>
            </a:endParaRPr>
          </a:p>
        </p:txBody>
      </p:sp>
      <p:sp>
        <p:nvSpPr>
          <p:cNvPr id="10" name="9 Elipse"/>
          <p:cNvSpPr/>
          <p:nvPr/>
        </p:nvSpPr>
        <p:spPr>
          <a:xfrm>
            <a:off x="6516217" y="3147814"/>
            <a:ext cx="2304256" cy="1188000"/>
          </a:xfrm>
          <a:prstGeom prst="ellipse">
            <a:avLst/>
          </a:prstGeom>
          <a:gradFill>
            <a:gsLst>
              <a:gs pos="99000">
                <a:srgbClr val="FFFF00"/>
              </a:gs>
              <a:gs pos="0">
                <a:schemeClr val="accent1">
                  <a:tint val="23500"/>
                  <a:satMod val="160000"/>
                </a:schemeClr>
              </a:gs>
            </a:gsLst>
            <a:path path="circle">
              <a:fillToRect l="50000" t="50000" r="50000" b="50000"/>
            </a:path>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solidFill>
                  <a:schemeClr val="tx1">
                    <a:lumMod val="75000"/>
                    <a:lumOff val="25000"/>
                  </a:schemeClr>
                </a:solidFill>
                <a:latin typeface="Playfair Display" charset="0"/>
              </a:rPr>
              <a:t>Estado</a:t>
            </a:r>
            <a:endParaRPr lang="es-ES_tradnl" sz="3200" b="1" dirty="0">
              <a:solidFill>
                <a:schemeClr val="tx1">
                  <a:lumMod val="75000"/>
                  <a:lumOff val="25000"/>
                </a:schemeClr>
              </a:solidFill>
              <a:latin typeface="Playfair Display" charset="0"/>
            </a:endParaRPr>
          </a:p>
        </p:txBody>
      </p:sp>
      <p:sp>
        <p:nvSpPr>
          <p:cNvPr id="11" name="10 Flecha a la derecha con bandas"/>
          <p:cNvSpPr/>
          <p:nvPr/>
        </p:nvSpPr>
        <p:spPr>
          <a:xfrm>
            <a:off x="5912631" y="3543857"/>
            <a:ext cx="531577" cy="468053"/>
          </a:xfrm>
          <a:prstGeom prst="stripedRightArrow">
            <a:avLst>
              <a:gd name="adj1" fmla="val 32215"/>
              <a:gd name="adj2"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11 Flecha a la derecha con bandas"/>
          <p:cNvSpPr/>
          <p:nvPr/>
        </p:nvSpPr>
        <p:spPr>
          <a:xfrm rot="1886637">
            <a:off x="2877250" y="3135085"/>
            <a:ext cx="531577" cy="468053"/>
          </a:xfrm>
          <a:prstGeom prst="stripedRightArrow">
            <a:avLst>
              <a:gd name="adj1" fmla="val 32215"/>
              <a:gd name="adj2"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12 Flecha a la derecha con bandas"/>
          <p:cNvSpPr/>
          <p:nvPr/>
        </p:nvSpPr>
        <p:spPr>
          <a:xfrm rot="20138531">
            <a:off x="2844663" y="3956683"/>
            <a:ext cx="531577" cy="468053"/>
          </a:xfrm>
          <a:prstGeom prst="stripedRightArrow">
            <a:avLst>
              <a:gd name="adj1" fmla="val 32215"/>
              <a:gd name="adj2"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347597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39552" y="627534"/>
            <a:ext cx="7992888" cy="3600986"/>
          </a:xfrm>
          <a:prstGeom prst="rect">
            <a:avLst/>
          </a:prstGeom>
        </p:spPr>
        <p:txBody>
          <a:bodyPr wrap="square">
            <a:spAutoFit/>
          </a:bodyPr>
          <a:lstStyle/>
          <a:p>
            <a:pPr marL="285750" lvl="4" indent="-285750">
              <a:buFont typeface="Arial"/>
              <a:buChar char="•"/>
            </a:pPr>
            <a:r>
              <a:rPr lang="es-ES" sz="2400" dirty="0">
                <a:solidFill>
                  <a:schemeClr val="bg1"/>
                </a:solidFill>
              </a:rPr>
              <a:t>ESTRATEGIAS DE ACCIÓN</a:t>
            </a:r>
            <a:r>
              <a:rPr lang="es-ES" sz="2400" dirty="0" smtClean="0">
                <a:solidFill>
                  <a:schemeClr val="bg1"/>
                </a:solidFill>
              </a:rPr>
              <a:t>:</a:t>
            </a:r>
          </a:p>
          <a:p>
            <a:pPr lvl="4"/>
            <a:endParaRPr lang="es-ES" sz="2400" dirty="0">
              <a:solidFill>
                <a:schemeClr val="bg1"/>
              </a:solidFill>
            </a:endParaRPr>
          </a:p>
          <a:p>
            <a:pPr marL="342900" lvl="5" indent="-342900">
              <a:buFont typeface="+mj-lt"/>
              <a:buAutoNum type="arabicPeriod"/>
            </a:pPr>
            <a:r>
              <a:rPr lang="es-ES" sz="1800" dirty="0" smtClean="0">
                <a:solidFill>
                  <a:schemeClr val="bg1"/>
                </a:solidFill>
              </a:rPr>
              <a:t>INCORPORAR EL TEMA DE LA SALUD EN TODA TOMA DE DECISIONES EN QUE ÉSTA PUEDA SER AFECTADA, ASÍ COMO TODO NUEVO PLAN  DE DESCONTAMINACIÓN Y/O </a:t>
            </a:r>
            <a:r>
              <a:rPr lang="es-ES" sz="1800" dirty="0">
                <a:solidFill>
                  <a:schemeClr val="bg1"/>
                </a:solidFill>
              </a:rPr>
              <a:t>RECUPERACIÓN DE AIRE, AGUA, MAR Y </a:t>
            </a:r>
            <a:r>
              <a:rPr lang="es-ES" sz="1800" dirty="0" smtClean="0">
                <a:solidFill>
                  <a:schemeClr val="bg1"/>
                </a:solidFill>
              </a:rPr>
              <a:t>SUELO.</a:t>
            </a:r>
            <a:endParaRPr lang="es-ES" sz="1800" dirty="0">
              <a:solidFill>
                <a:schemeClr val="bg1"/>
              </a:solidFill>
            </a:endParaRPr>
          </a:p>
          <a:p>
            <a:pPr marL="342900" lvl="5" indent="-342900">
              <a:buFont typeface="+mj-lt"/>
              <a:buAutoNum type="arabicPeriod"/>
            </a:pPr>
            <a:r>
              <a:rPr lang="es-ES" sz="1800" dirty="0">
                <a:solidFill>
                  <a:schemeClr val="bg1"/>
                </a:solidFill>
              </a:rPr>
              <a:t>PREVENCIÓN DE LA INCORPORACIÓN DE NUEVOS EMISORES DE CONTAMINANTES </a:t>
            </a:r>
          </a:p>
          <a:p>
            <a:pPr marL="342900" lvl="5" indent="-342900">
              <a:buFont typeface="+mj-lt"/>
              <a:buAutoNum type="arabicPeriod"/>
            </a:pPr>
            <a:r>
              <a:rPr lang="es-ES" sz="1800" dirty="0">
                <a:solidFill>
                  <a:schemeClr val="bg1"/>
                </a:solidFill>
              </a:rPr>
              <a:t>PROMOCIÓN DEL USO DE ENERGÍAS NO CONTAMINANTES EN TODA NUEVA INDUSTRIA A INSTALARSE EN LA REGIÓN</a:t>
            </a:r>
          </a:p>
          <a:p>
            <a:pPr marL="342900" lvl="5" indent="-342900">
              <a:buFont typeface="+mj-lt"/>
              <a:buAutoNum type="arabicPeriod"/>
            </a:pPr>
            <a:r>
              <a:rPr lang="es-ES" sz="1800" dirty="0">
                <a:solidFill>
                  <a:schemeClr val="bg1"/>
                </a:solidFill>
              </a:rPr>
              <a:t>ELABORACIÓN DE PLANES DE CONTINGENCIA FRENTE A SITUACIONES DE EMERGENCIA</a:t>
            </a:r>
          </a:p>
        </p:txBody>
      </p:sp>
    </p:spTree>
    <p:extLst>
      <p:ext uri="{BB962C8B-B14F-4D97-AF65-F5344CB8AC3E}">
        <p14:creationId xmlns:p14="http://schemas.microsoft.com/office/powerpoint/2010/main" val="28725674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20482" name="Picture 2" descr="http://www.diariodelaconstruccion.cl/wp-content/uploads/2017/12/REGION-DE-VALPARAISO-3-2.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94"/>
          <a:stretch/>
        </p:blipFill>
        <p:spPr bwMode="auto">
          <a:xfrm>
            <a:off x="-36510" y="-50380"/>
            <a:ext cx="9217024" cy="519388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36512" y="-72008"/>
            <a:ext cx="9217024" cy="5308054"/>
          </a:xfrm>
          <a:prstGeom prst="rect">
            <a:avLst/>
          </a:prstGeom>
          <a:solidFill>
            <a:schemeClr val="accent2">
              <a:lumMod val="20000"/>
              <a:lumOff val="80000"/>
              <a:alpha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L" sz="2000" dirty="0" smtClean="0">
              <a:latin typeface="Playfair Display" charset="0"/>
            </a:endParaRPr>
          </a:p>
        </p:txBody>
      </p:sp>
      <p:sp>
        <p:nvSpPr>
          <p:cNvPr id="5" name="Título 1"/>
          <p:cNvSpPr txBox="1">
            <a:spLocks/>
          </p:cNvSpPr>
          <p:nvPr/>
        </p:nvSpPr>
        <p:spPr>
          <a:xfrm>
            <a:off x="323527" y="0"/>
            <a:ext cx="8568953" cy="5164038"/>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200"/>
              </a:spcAft>
            </a:pPr>
            <a:r>
              <a:rPr lang="es-CL" sz="3200" b="1" dirty="0" smtClean="0">
                <a:latin typeface="Playfair Display" charset="0"/>
              </a:rPr>
              <a:t> Solicitamos </a:t>
            </a:r>
            <a:endParaRPr lang="es-MX" sz="2000" dirty="0" smtClean="0">
              <a:latin typeface="Playfair Display" charset="0"/>
            </a:endParaRPr>
          </a:p>
          <a:p>
            <a:pPr marL="457200" indent="-457200" algn="just">
              <a:spcAft>
                <a:spcPts val="1200"/>
              </a:spcAft>
              <a:buFont typeface="+mj-lt"/>
              <a:buAutoNum type="arabicPeriod"/>
            </a:pPr>
            <a:r>
              <a:rPr lang="es-MX" sz="1600" b="1" dirty="0">
                <a:solidFill>
                  <a:schemeClr val="tx1"/>
                </a:solidFill>
                <a:latin typeface="Playfair Display" charset="0"/>
              </a:rPr>
              <a:t>CONSIDERACIÓN DEL IMPACTO SOBRE LA SALUD </a:t>
            </a:r>
            <a:r>
              <a:rPr lang="es-MX" sz="1600" dirty="0">
                <a:solidFill>
                  <a:schemeClr val="tx1"/>
                </a:solidFill>
                <a:latin typeface="Playfair Display" charset="0"/>
              </a:rPr>
              <a:t>de todo nuevo proyecto de desarrollo regional</a:t>
            </a:r>
            <a:r>
              <a:rPr lang="es-MX" sz="1600" b="1" dirty="0">
                <a:solidFill>
                  <a:schemeClr val="tx1"/>
                </a:solidFill>
                <a:latin typeface="Playfair Display" charset="0"/>
              </a:rPr>
              <a:t> que la </a:t>
            </a:r>
            <a:r>
              <a:rPr lang="es-MX" sz="1600" b="1" dirty="0" smtClean="0">
                <a:solidFill>
                  <a:schemeClr val="tx1"/>
                </a:solidFill>
                <a:latin typeface="Playfair Display" charset="0"/>
              </a:rPr>
              <a:t>afecte, </a:t>
            </a:r>
            <a:r>
              <a:rPr lang="es-MX" sz="1600" b="1" dirty="0">
                <a:solidFill>
                  <a:schemeClr val="tx1"/>
                </a:solidFill>
                <a:latin typeface="Playfair Display" charset="0"/>
              </a:rPr>
              <a:t>aunque sea mínimamente, </a:t>
            </a:r>
            <a:r>
              <a:rPr lang="es-MX" sz="1600" dirty="0">
                <a:solidFill>
                  <a:schemeClr val="tx1"/>
                </a:solidFill>
                <a:latin typeface="Playfair Display" charset="0"/>
              </a:rPr>
              <a:t>con consulta </a:t>
            </a:r>
            <a:r>
              <a:rPr lang="es-MX" sz="1600" b="1" dirty="0">
                <a:solidFill>
                  <a:schemeClr val="tx1"/>
                </a:solidFill>
                <a:latin typeface="Playfair Display" charset="0"/>
              </a:rPr>
              <a:t>oportuna </a:t>
            </a:r>
            <a:r>
              <a:rPr lang="es-MX" sz="1600" dirty="0">
                <a:solidFill>
                  <a:schemeClr val="tx1"/>
                </a:solidFill>
                <a:latin typeface="Playfair Display" charset="0"/>
              </a:rPr>
              <a:t>a </a:t>
            </a:r>
            <a:r>
              <a:rPr lang="es-MX" sz="1600" b="1" dirty="0">
                <a:solidFill>
                  <a:schemeClr val="tx1"/>
                </a:solidFill>
                <a:latin typeface="Playfair Display" charset="0"/>
              </a:rPr>
              <a:t>instancias independientes y expertas </a:t>
            </a:r>
            <a:r>
              <a:rPr lang="es-MX" sz="1600" dirty="0">
                <a:solidFill>
                  <a:schemeClr val="tx1"/>
                </a:solidFill>
                <a:latin typeface="Playfair Display" charset="0"/>
              </a:rPr>
              <a:t>en los efectos de la contaminación sobre</a:t>
            </a:r>
            <a:r>
              <a:rPr lang="es-MX" sz="1600" b="1" dirty="0">
                <a:solidFill>
                  <a:schemeClr val="tx1"/>
                </a:solidFill>
                <a:latin typeface="Playfair Display" charset="0"/>
              </a:rPr>
              <a:t> la salud </a:t>
            </a:r>
            <a:r>
              <a:rPr lang="es-MX" sz="1600" dirty="0">
                <a:solidFill>
                  <a:schemeClr val="tx1"/>
                </a:solidFill>
                <a:latin typeface="Playfair Display" charset="0"/>
              </a:rPr>
              <a:t>humana y medioambiental (colegios profesionales, universidades estatales y ONG´s independientes, comunidades afectadas por la contaminación medioambiental, etc.)</a:t>
            </a:r>
            <a:r>
              <a:rPr lang="es-MX" sz="1600" dirty="0" smtClean="0">
                <a:solidFill>
                  <a:schemeClr val="tx1"/>
                </a:solidFill>
                <a:latin typeface="Playfair Display" charset="0"/>
              </a:rPr>
              <a:t>.</a:t>
            </a:r>
          </a:p>
          <a:p>
            <a:pPr marL="457200" indent="-457200" algn="just">
              <a:spcAft>
                <a:spcPts val="1200"/>
              </a:spcAft>
              <a:buFont typeface="+mj-lt"/>
              <a:buAutoNum type="arabicPeriod"/>
            </a:pPr>
            <a:r>
              <a:rPr lang="es-MX" sz="1600" b="1" dirty="0">
                <a:latin typeface="Playfair Display" charset="0"/>
              </a:rPr>
              <a:t>DENEGACIÓN DE NUEVOS PERMISOS </a:t>
            </a:r>
            <a:r>
              <a:rPr lang="es-ES" sz="1600" dirty="0">
                <a:latin typeface="Playfair Display" charset="0"/>
              </a:rPr>
              <a:t>a la instalación de nuevas fuentes que contribuyan a empeorar la situación actual de saturación y </a:t>
            </a:r>
            <a:r>
              <a:rPr lang="es-MX" sz="1600" b="1" dirty="0">
                <a:solidFill>
                  <a:schemeClr val="tx1"/>
                </a:solidFill>
                <a:latin typeface="Playfair Display" charset="0"/>
              </a:rPr>
              <a:t>paralización programada </a:t>
            </a:r>
            <a:r>
              <a:rPr lang="es-MX" sz="1600" dirty="0">
                <a:solidFill>
                  <a:schemeClr val="tx1"/>
                </a:solidFill>
                <a:latin typeface="Playfair Display" charset="0"/>
              </a:rPr>
              <a:t>de las plantas emisoras de contaminantes y </a:t>
            </a:r>
            <a:r>
              <a:rPr lang="es-MX" sz="1600" b="1" dirty="0">
                <a:solidFill>
                  <a:schemeClr val="tx1"/>
                </a:solidFill>
                <a:latin typeface="Playfair Display" charset="0"/>
              </a:rPr>
              <a:t>reconversión acelerada </a:t>
            </a:r>
            <a:r>
              <a:rPr lang="es-MX" sz="1600" dirty="0">
                <a:solidFill>
                  <a:schemeClr val="tx1"/>
                </a:solidFill>
                <a:latin typeface="Playfair Display" charset="0"/>
              </a:rPr>
              <a:t>de las plantas a energías no contaminantes, tal como lo están haciendo en sus países de origen (Ej. AES Gener)</a:t>
            </a:r>
            <a:r>
              <a:rPr lang="es-MX" sz="1600" dirty="0" smtClean="0">
                <a:solidFill>
                  <a:schemeClr val="tx1"/>
                </a:solidFill>
                <a:latin typeface="Playfair Display" charset="0"/>
              </a:rPr>
              <a:t>.</a:t>
            </a:r>
          </a:p>
          <a:p>
            <a:pPr marL="457200" indent="-457200" algn="just">
              <a:spcAft>
                <a:spcPts val="1200"/>
              </a:spcAft>
              <a:buFont typeface="+mj-lt"/>
              <a:buAutoNum type="arabicPeriod"/>
            </a:pPr>
            <a:r>
              <a:rPr lang="es-MX" sz="1600" b="1" dirty="0">
                <a:solidFill>
                  <a:schemeClr val="tx1"/>
                </a:solidFill>
                <a:latin typeface="Playfair Display" charset="0"/>
              </a:rPr>
              <a:t>ASIGNACIÓN DE FONDOS </a:t>
            </a:r>
            <a:r>
              <a:rPr lang="es-MX" sz="1600" dirty="0">
                <a:solidFill>
                  <a:schemeClr val="tx1"/>
                </a:solidFill>
                <a:latin typeface="Playfair Display" charset="0"/>
              </a:rPr>
              <a:t>para un proyecto hecho por </a:t>
            </a:r>
            <a:r>
              <a:rPr lang="es-MX" sz="1600" dirty="0" smtClean="0">
                <a:solidFill>
                  <a:schemeClr val="tx1"/>
                </a:solidFill>
                <a:latin typeface="Playfair Display" charset="0"/>
              </a:rPr>
              <a:t>organismos </a:t>
            </a:r>
            <a:r>
              <a:rPr lang="es-MX" sz="1600" dirty="0">
                <a:solidFill>
                  <a:schemeClr val="tx1"/>
                </a:solidFill>
                <a:latin typeface="Playfair Display" charset="0"/>
              </a:rPr>
              <a:t>independiente regional, como puede ser la U. De Valparaíso, que establezca un </a:t>
            </a:r>
            <a:r>
              <a:rPr lang="es-MX" sz="1600" b="1" dirty="0">
                <a:solidFill>
                  <a:schemeClr val="tx1"/>
                </a:solidFill>
                <a:latin typeface="Playfair Display" charset="0"/>
              </a:rPr>
              <a:t>catastro de los casos actuales de </a:t>
            </a:r>
            <a:r>
              <a:rPr lang="es-MX" sz="1600" b="1" dirty="0" smtClean="0">
                <a:solidFill>
                  <a:schemeClr val="tx1"/>
                </a:solidFill>
                <a:latin typeface="Playfair Display" charset="0"/>
              </a:rPr>
              <a:t>cáncer, alteraciones endocrinas, etc.,</a:t>
            </a:r>
            <a:r>
              <a:rPr lang="es-MX" sz="1600" dirty="0" smtClean="0">
                <a:solidFill>
                  <a:schemeClr val="tx1"/>
                </a:solidFill>
                <a:latin typeface="Playfair Display" charset="0"/>
              </a:rPr>
              <a:t> </a:t>
            </a:r>
            <a:r>
              <a:rPr lang="es-MX" sz="1600" dirty="0">
                <a:solidFill>
                  <a:schemeClr val="tx1"/>
                </a:solidFill>
                <a:latin typeface="Playfair Display" charset="0"/>
              </a:rPr>
              <a:t>epidemiológicamente válido en la zona de Concón </a:t>
            </a:r>
            <a:r>
              <a:rPr lang="mr-IN" sz="1600" dirty="0">
                <a:solidFill>
                  <a:schemeClr val="tx1"/>
                </a:solidFill>
                <a:latin typeface="Playfair Display" charset="0"/>
              </a:rPr>
              <a:t>–</a:t>
            </a:r>
            <a:r>
              <a:rPr lang="es-MX" sz="1600" dirty="0">
                <a:solidFill>
                  <a:schemeClr val="tx1"/>
                </a:solidFill>
                <a:latin typeface="Playfair Display" charset="0"/>
              </a:rPr>
              <a:t> Puchuncaví a repetirse </a:t>
            </a:r>
            <a:r>
              <a:rPr lang="es-MX" sz="1600" dirty="0" smtClean="0">
                <a:solidFill>
                  <a:schemeClr val="tx1"/>
                </a:solidFill>
                <a:latin typeface="Playfair Display" charset="0"/>
              </a:rPr>
              <a:t>anualmente.</a:t>
            </a:r>
            <a:endParaRPr lang="es-MX" sz="1600" dirty="0">
              <a:solidFill>
                <a:schemeClr val="tx1"/>
              </a:solidFill>
              <a:latin typeface="Playfair Display" charset="0"/>
            </a:endParaRPr>
          </a:p>
          <a:p>
            <a:pPr marL="342900" lvl="0" indent="-342900" algn="just">
              <a:spcAft>
                <a:spcPts val="600"/>
              </a:spcAft>
              <a:buFont typeface="Wingdings" pitchFamily="2" charset="2"/>
              <a:buChar char="Ø"/>
            </a:pPr>
            <a:endParaRPr lang="es-ES" sz="2000" dirty="0" smtClean="0">
              <a:latin typeface="Playfair Display" charset="0"/>
            </a:endParaRPr>
          </a:p>
          <a:p>
            <a:pPr marL="342900" lvl="0" indent="-342900" algn="just">
              <a:buFont typeface="Wingdings" pitchFamily="2" charset="2"/>
              <a:buChar char="Ø"/>
            </a:pPr>
            <a:endParaRPr lang="es-ES_tradnl" sz="2000" dirty="0">
              <a:latin typeface="Playfair Display" charset="0"/>
            </a:endParaRPr>
          </a:p>
        </p:txBody>
      </p:sp>
    </p:spTree>
    <p:extLst>
      <p:ext uri="{BB962C8B-B14F-4D97-AF65-F5344CB8AC3E}">
        <p14:creationId xmlns:p14="http://schemas.microsoft.com/office/powerpoint/2010/main" val="12700887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67544" y="267494"/>
            <a:ext cx="8208911" cy="4185761"/>
          </a:xfrm>
          <a:prstGeom prst="rect">
            <a:avLst/>
          </a:prstGeom>
        </p:spPr>
        <p:txBody>
          <a:bodyPr wrap="square">
            <a:spAutoFit/>
          </a:bodyPr>
          <a:lstStyle/>
          <a:p>
            <a:pPr algn="ctr">
              <a:spcAft>
                <a:spcPts val="600"/>
              </a:spcAft>
              <a:buClr>
                <a:schemeClr val="bg1"/>
              </a:buClr>
            </a:pPr>
            <a:r>
              <a:rPr lang="es-MX" sz="2800" b="1" dirty="0">
                <a:solidFill>
                  <a:schemeClr val="accent2">
                    <a:lumMod val="20000"/>
                    <a:lumOff val="80000"/>
                  </a:schemeClr>
                </a:solidFill>
                <a:effectLst>
                  <a:outerShdw blurRad="38100" dist="38100" dir="2700000" algn="tl">
                    <a:srgbClr val="000000">
                      <a:alpha val="43137"/>
                    </a:srgbClr>
                  </a:outerShdw>
                </a:effectLst>
                <a:latin typeface="Montserrat"/>
              </a:rPr>
              <a:t>Nuestra preocupación</a:t>
            </a:r>
            <a:r>
              <a:rPr lang="es-ES" sz="2800" b="1" dirty="0">
                <a:solidFill>
                  <a:schemeClr val="accent2">
                    <a:lumMod val="20000"/>
                    <a:lumOff val="80000"/>
                  </a:schemeClr>
                </a:solidFill>
                <a:effectLst>
                  <a:outerShdw blurRad="38100" dist="38100" dir="2700000" algn="tl">
                    <a:srgbClr val="000000">
                      <a:alpha val="43137"/>
                    </a:srgbClr>
                  </a:outerShdw>
                </a:effectLst>
                <a:latin typeface="Montserrat"/>
              </a:rPr>
              <a:t> como médicos </a:t>
            </a:r>
            <a:r>
              <a:rPr lang="es-MX" sz="2800" b="1" dirty="0">
                <a:solidFill>
                  <a:schemeClr val="accent2">
                    <a:lumMod val="20000"/>
                    <a:lumOff val="80000"/>
                  </a:schemeClr>
                </a:solidFill>
                <a:effectLst>
                  <a:outerShdw blurRad="38100" dist="38100" dir="2700000" algn="tl">
                    <a:srgbClr val="000000">
                      <a:alpha val="43137"/>
                    </a:srgbClr>
                  </a:outerShdw>
                </a:effectLst>
                <a:latin typeface="Montserrat"/>
              </a:rPr>
              <a:t>debe ser velar por la salud y la vida de la población</a:t>
            </a:r>
            <a:r>
              <a:rPr lang="es-ES" sz="2800" b="1" dirty="0">
                <a:solidFill>
                  <a:schemeClr val="accent2">
                    <a:lumMod val="20000"/>
                    <a:lumOff val="80000"/>
                  </a:schemeClr>
                </a:solidFill>
                <a:effectLst>
                  <a:outerShdw blurRad="38100" dist="38100" dir="2700000" algn="tl">
                    <a:srgbClr val="000000">
                      <a:alpha val="43137"/>
                    </a:srgbClr>
                  </a:outerShdw>
                </a:effectLst>
                <a:latin typeface="Montserrat"/>
              </a:rPr>
              <a:t> de nuestra </a:t>
            </a:r>
            <a:r>
              <a:rPr lang="es-ES" sz="2800" b="1" dirty="0" smtClean="0">
                <a:solidFill>
                  <a:schemeClr val="accent2">
                    <a:lumMod val="20000"/>
                    <a:lumOff val="80000"/>
                  </a:schemeClr>
                </a:solidFill>
                <a:effectLst>
                  <a:outerShdw blurRad="38100" dist="38100" dir="2700000" algn="tl">
                    <a:srgbClr val="000000">
                      <a:alpha val="43137"/>
                    </a:srgbClr>
                  </a:outerShdw>
                </a:effectLst>
                <a:latin typeface="Montserrat"/>
              </a:rPr>
              <a:t>región, en consecuencia,</a:t>
            </a:r>
          </a:p>
          <a:p>
            <a:pPr algn="just">
              <a:spcAft>
                <a:spcPts val="600"/>
              </a:spcAft>
              <a:buClr>
                <a:schemeClr val="bg1"/>
              </a:buClr>
            </a:pPr>
            <a:endParaRPr lang="es-ES_tradnl" sz="2800" b="1" dirty="0">
              <a:solidFill>
                <a:schemeClr val="accent2">
                  <a:lumMod val="20000"/>
                  <a:lumOff val="80000"/>
                </a:schemeClr>
              </a:solidFill>
              <a:effectLst>
                <a:outerShdw blurRad="38100" dist="38100" dir="2700000" algn="tl">
                  <a:srgbClr val="000000">
                    <a:alpha val="43137"/>
                  </a:srgbClr>
                </a:outerShdw>
              </a:effectLst>
              <a:latin typeface="Montserrat"/>
            </a:endParaRPr>
          </a:p>
          <a:p>
            <a:pPr algn="ctr">
              <a:spcAft>
                <a:spcPts val="600"/>
              </a:spcAft>
              <a:buClr>
                <a:schemeClr val="bg1"/>
              </a:buClr>
            </a:pPr>
            <a:r>
              <a:rPr lang="es-MX" sz="2400" dirty="0" smtClean="0">
                <a:solidFill>
                  <a:schemeClr val="bg1"/>
                </a:solidFill>
                <a:latin typeface="Montserrat"/>
              </a:rPr>
              <a:t>Consideramos una obligación moral hacer este aporte, que refleja nuestra preocupación, ocupación y compromiso como Colegio Médico de Valparaíso, de velar por la salud, el bienestar y la calidad de vida de los habitantes de la Región de Valparaíso y de las generaciones futuras</a:t>
            </a:r>
            <a:r>
              <a:rPr lang="es-MX" sz="2400" dirty="0" smtClean="0">
                <a:solidFill>
                  <a:schemeClr val="bg1"/>
                </a:solidFill>
                <a:latin typeface="Playfair Display" charset="0"/>
              </a:rPr>
              <a:t>.</a:t>
            </a:r>
            <a:endParaRPr lang="es-ES" sz="2400" dirty="0"/>
          </a:p>
        </p:txBody>
      </p:sp>
    </p:spTree>
    <p:extLst>
      <p:ext uri="{BB962C8B-B14F-4D97-AF65-F5344CB8AC3E}">
        <p14:creationId xmlns:p14="http://schemas.microsoft.com/office/powerpoint/2010/main" val="12655571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20482" name="Picture 2" descr="http://www.diariodelaconstruccion.cl/wp-content/uploads/2017/12/REGION-DE-VALPARAISO-3-2.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94"/>
          <a:stretch/>
        </p:blipFill>
        <p:spPr bwMode="auto">
          <a:xfrm>
            <a:off x="-36510" y="-50380"/>
            <a:ext cx="9217024" cy="519388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36512" y="-72008"/>
            <a:ext cx="9217024" cy="5308054"/>
          </a:xfrm>
          <a:prstGeom prst="rect">
            <a:avLst/>
          </a:prstGeom>
          <a:solidFill>
            <a:schemeClr val="accent2">
              <a:lumMod val="20000"/>
              <a:lumOff val="80000"/>
              <a:alpha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L" sz="2000" dirty="0" smtClean="0">
              <a:latin typeface="Playfair Display" charset="0"/>
            </a:endParaRPr>
          </a:p>
        </p:txBody>
      </p:sp>
      <p:sp>
        <p:nvSpPr>
          <p:cNvPr id="5" name="Título 1"/>
          <p:cNvSpPr txBox="1">
            <a:spLocks/>
          </p:cNvSpPr>
          <p:nvPr/>
        </p:nvSpPr>
        <p:spPr>
          <a:xfrm>
            <a:off x="323527" y="0"/>
            <a:ext cx="8568953" cy="5164038"/>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sz="3200" b="1" dirty="0" smtClean="0">
                <a:latin typeface="Playfair Display" charset="0"/>
              </a:rPr>
              <a:t>Sugerimos </a:t>
            </a:r>
          </a:p>
          <a:p>
            <a:pPr algn="ctr"/>
            <a:endParaRPr lang="es-ES_tradnl" sz="2000" b="1" dirty="0" smtClean="0">
              <a:latin typeface="Playfair Display" charset="0"/>
            </a:endParaRPr>
          </a:p>
          <a:p>
            <a:pPr marL="457200" indent="-457200" algn="just">
              <a:spcAft>
                <a:spcPts val="1200"/>
              </a:spcAft>
              <a:buFont typeface="+mj-lt"/>
              <a:buAutoNum type="arabicPeriod" startAt="4"/>
            </a:pPr>
            <a:r>
              <a:rPr lang="es-ES" sz="1800" b="1" dirty="0">
                <a:latin typeface="Playfair Display" charset="0"/>
              </a:rPr>
              <a:t>INSTRUMENTOS DE MEDICIÓN: </a:t>
            </a:r>
            <a:r>
              <a:rPr lang="es-ES" sz="1800" dirty="0">
                <a:latin typeface="Playfair Display" charset="0"/>
              </a:rPr>
              <a:t>Que permitan medir </a:t>
            </a:r>
            <a:r>
              <a:rPr lang="es-ES" sz="1800" b="1" dirty="0">
                <a:latin typeface="Playfair Display" charset="0"/>
              </a:rPr>
              <a:t>confiablemente </a:t>
            </a:r>
            <a:r>
              <a:rPr lang="es-ES" sz="1800" dirty="0">
                <a:latin typeface="Playfair Display" charset="0"/>
              </a:rPr>
              <a:t>la contaminación ambiental </a:t>
            </a:r>
            <a:r>
              <a:rPr lang="es-ES" sz="1800" b="1" dirty="0">
                <a:latin typeface="Playfair Display" charset="0"/>
              </a:rPr>
              <a:t>por V.O.C. (volátiles: BTX) </a:t>
            </a:r>
            <a:r>
              <a:rPr lang="es-ES" sz="1800" dirty="0">
                <a:latin typeface="Playfair Display" charset="0"/>
              </a:rPr>
              <a:t>en el corredor Concón </a:t>
            </a:r>
            <a:r>
              <a:rPr lang="mr-IN" sz="1800" dirty="0">
                <a:latin typeface="Playfair Display" charset="0"/>
              </a:rPr>
              <a:t>–</a:t>
            </a:r>
            <a:r>
              <a:rPr lang="es-ES" sz="1800" dirty="0">
                <a:latin typeface="Playfair Display" charset="0"/>
              </a:rPr>
              <a:t> Tabolango </a:t>
            </a:r>
            <a:r>
              <a:rPr lang="mr-IN" sz="1800" dirty="0">
                <a:latin typeface="Playfair Display" charset="0"/>
              </a:rPr>
              <a:t>–</a:t>
            </a:r>
            <a:r>
              <a:rPr lang="es-ES" sz="1800" dirty="0">
                <a:latin typeface="Playfair Display" charset="0"/>
              </a:rPr>
              <a:t> Quillota </a:t>
            </a:r>
            <a:r>
              <a:rPr lang="mr-IN" sz="1800" dirty="0">
                <a:latin typeface="Playfair Display" charset="0"/>
              </a:rPr>
              <a:t>–</a:t>
            </a:r>
            <a:r>
              <a:rPr lang="es-ES" sz="1800" dirty="0">
                <a:latin typeface="Playfair Display" charset="0"/>
              </a:rPr>
              <a:t> Aconcagua, y </a:t>
            </a:r>
            <a:r>
              <a:rPr lang="es-ES" sz="1800" b="1" dirty="0">
                <a:latin typeface="Playfair Display" charset="0"/>
              </a:rPr>
              <a:t>nuevos instrumentos </a:t>
            </a:r>
            <a:r>
              <a:rPr lang="es-ES" sz="1800" b="1" dirty="0" smtClean="0">
                <a:latin typeface="Playfair Display" charset="0"/>
              </a:rPr>
              <a:t>para metales pesados y </a:t>
            </a:r>
            <a:r>
              <a:rPr lang="es-ES" sz="1800" b="1" dirty="0" err="1" smtClean="0">
                <a:latin typeface="Playfair Display" charset="0"/>
              </a:rPr>
              <a:t>particulado</a:t>
            </a:r>
            <a:r>
              <a:rPr lang="es-ES" sz="1800" b="1" dirty="0" smtClean="0">
                <a:latin typeface="Playfair Display" charset="0"/>
              </a:rPr>
              <a:t> (pm10 y pm2,5) </a:t>
            </a:r>
            <a:r>
              <a:rPr lang="es-ES" sz="1800" dirty="0" smtClean="0">
                <a:latin typeface="Playfair Display" charset="0"/>
              </a:rPr>
              <a:t>en </a:t>
            </a:r>
            <a:r>
              <a:rPr lang="es-ES" sz="1800" dirty="0">
                <a:latin typeface="Playfair Display" charset="0"/>
              </a:rPr>
              <a:t>Quintero, </a:t>
            </a:r>
            <a:r>
              <a:rPr lang="es-ES" sz="1800" dirty="0" err="1">
                <a:latin typeface="Playfair Display" charset="0"/>
              </a:rPr>
              <a:t>Puchuncaví</a:t>
            </a:r>
            <a:r>
              <a:rPr lang="es-ES" sz="1800" dirty="0">
                <a:latin typeface="Playfair Display" charset="0"/>
              </a:rPr>
              <a:t>, Ventana y </a:t>
            </a:r>
            <a:r>
              <a:rPr lang="es-ES" sz="1800" dirty="0" smtClean="0">
                <a:latin typeface="Playfair Display" charset="0"/>
              </a:rPr>
              <a:t>Horcón </a:t>
            </a:r>
            <a:r>
              <a:rPr lang="es-ES" sz="1800" dirty="0">
                <a:latin typeface="Playfair Display" charset="0"/>
              </a:rPr>
              <a:t>por la costa, en Chagres y Nogales, por el </a:t>
            </a:r>
            <a:r>
              <a:rPr lang="es-ES" sz="1800" dirty="0" smtClean="0">
                <a:latin typeface="Playfair Display" charset="0"/>
              </a:rPr>
              <a:t>interior; </a:t>
            </a:r>
            <a:r>
              <a:rPr lang="es-ES" sz="1800" dirty="0">
                <a:latin typeface="Playfair Display" charset="0"/>
              </a:rPr>
              <a:t>en aire, suelo, mar, aguas superficiales y napas, cuya </a:t>
            </a:r>
            <a:r>
              <a:rPr lang="es-ES" sz="1800" b="1" dirty="0">
                <a:latin typeface="Playfair Display" charset="0"/>
              </a:rPr>
              <a:t>gestión, regulación, supervisión y control estén a cargo de organismos independientes </a:t>
            </a:r>
            <a:r>
              <a:rPr lang="es-ES" sz="1800" dirty="0">
                <a:latin typeface="Playfair Display" charset="0"/>
              </a:rPr>
              <a:t>de las partes interesadas, (actualmente, las propias empresas contaminantes son las mismas que los administran), con </a:t>
            </a:r>
            <a:r>
              <a:rPr lang="es-ES" sz="1800" b="1" dirty="0">
                <a:latin typeface="Playfair Display" charset="0"/>
              </a:rPr>
              <a:t>datos disponibles y publicados en tiempo real y de modo transparente </a:t>
            </a:r>
            <a:r>
              <a:rPr lang="es-ES" sz="1800" dirty="0">
                <a:latin typeface="Playfair Display" charset="0"/>
              </a:rPr>
              <a:t>al menos en </a:t>
            </a:r>
            <a:r>
              <a:rPr lang="es-ES" sz="1800" b="1" dirty="0">
                <a:latin typeface="Playfair Display" charset="0"/>
              </a:rPr>
              <a:t>dos sitios web </a:t>
            </a:r>
            <a:r>
              <a:rPr lang="es-ES" sz="1800" dirty="0">
                <a:latin typeface="Playfair Display" charset="0"/>
              </a:rPr>
              <a:t>de control independiente. Ello, con el fin  </a:t>
            </a:r>
            <a:r>
              <a:rPr lang="es-ES" sz="1800" dirty="0" smtClean="0">
                <a:latin typeface="Playfair Display" charset="0"/>
              </a:rPr>
              <a:t>inmediato </a:t>
            </a:r>
            <a:r>
              <a:rPr lang="es-ES" sz="1800" dirty="0">
                <a:latin typeface="Playfair Display" charset="0"/>
              </a:rPr>
              <a:t>de </a:t>
            </a:r>
            <a:r>
              <a:rPr lang="es-MX" sz="1800" dirty="0">
                <a:latin typeface="Playfair Display" charset="0"/>
              </a:rPr>
              <a:t>instalar </a:t>
            </a:r>
            <a:r>
              <a:rPr lang="es-MX" sz="1800" b="1" dirty="0" smtClean="0">
                <a:latin typeface="Playfair Display" charset="0"/>
              </a:rPr>
              <a:t>planes </a:t>
            </a:r>
            <a:r>
              <a:rPr lang="es-MX" sz="1800" b="1" dirty="0">
                <a:latin typeface="Playfair Display" charset="0"/>
              </a:rPr>
              <a:t>de manejo de episodios cr</a:t>
            </a:r>
            <a:r>
              <a:rPr lang="es-ES" sz="1800" b="1" dirty="0" err="1">
                <a:latin typeface="Playfair Display" charset="0"/>
              </a:rPr>
              <a:t>íticos</a:t>
            </a:r>
            <a:r>
              <a:rPr lang="es-ES" sz="1800" dirty="0">
                <a:latin typeface="Playfair Display" charset="0"/>
              </a:rPr>
              <a:t> frente a situaciones de pre-emergencia y emergencia, lo que implica contar con datos en tiempo real y de total transparencia</a:t>
            </a:r>
            <a:r>
              <a:rPr lang="es-ES" sz="1800" dirty="0" smtClean="0">
                <a:latin typeface="Playfair Display" charset="0"/>
              </a:rPr>
              <a:t>.</a:t>
            </a:r>
            <a:endParaRPr lang="es-ES" sz="1800" dirty="0">
              <a:latin typeface="Playfair Display" charset="0"/>
            </a:endParaRPr>
          </a:p>
          <a:p>
            <a:pPr algn="just">
              <a:spcAft>
                <a:spcPts val="1200"/>
              </a:spcAft>
            </a:pPr>
            <a:endParaRPr lang="es-MX" sz="2000" dirty="0" smtClean="0">
              <a:solidFill>
                <a:schemeClr val="tx1"/>
              </a:solidFill>
              <a:latin typeface="Playfair Display" charset="0"/>
            </a:endParaRPr>
          </a:p>
          <a:p>
            <a:pPr marL="342900" indent="-342900" algn="just">
              <a:spcAft>
                <a:spcPts val="600"/>
              </a:spcAft>
              <a:buFont typeface="Wingdings" pitchFamily="2" charset="2"/>
              <a:buChar char="Ø"/>
            </a:pPr>
            <a:endParaRPr lang="es-MX" sz="2000" dirty="0">
              <a:solidFill>
                <a:schemeClr val="tx1"/>
              </a:solidFill>
              <a:latin typeface="Playfair Display" charset="0"/>
            </a:endParaRPr>
          </a:p>
          <a:p>
            <a:pPr marL="342900" lvl="0" indent="-342900" algn="just">
              <a:spcAft>
                <a:spcPts val="600"/>
              </a:spcAft>
              <a:buFont typeface="Wingdings" pitchFamily="2" charset="2"/>
              <a:buChar char="Ø"/>
            </a:pPr>
            <a:endParaRPr lang="es-ES" sz="2000" dirty="0" smtClean="0">
              <a:latin typeface="Playfair Display" charset="0"/>
            </a:endParaRPr>
          </a:p>
          <a:p>
            <a:pPr marL="342900" lvl="0" indent="-342900" algn="just">
              <a:spcAft>
                <a:spcPts val="600"/>
              </a:spcAft>
              <a:buFont typeface="Wingdings" pitchFamily="2" charset="2"/>
              <a:buChar char="Ø"/>
            </a:pPr>
            <a:endParaRPr lang="es-ES" sz="2000" dirty="0" smtClean="0">
              <a:latin typeface="Playfair Display" charset="0"/>
            </a:endParaRPr>
          </a:p>
          <a:p>
            <a:pPr marL="342900" lvl="0" indent="-342900" algn="just">
              <a:buFont typeface="Wingdings" pitchFamily="2" charset="2"/>
              <a:buChar char="Ø"/>
            </a:pPr>
            <a:endParaRPr lang="es-ES_tradnl" sz="2000" dirty="0">
              <a:latin typeface="Playfair Display" charset="0"/>
            </a:endParaRPr>
          </a:p>
        </p:txBody>
      </p:sp>
    </p:spTree>
    <p:extLst>
      <p:ext uri="{BB962C8B-B14F-4D97-AF65-F5344CB8AC3E}">
        <p14:creationId xmlns:p14="http://schemas.microsoft.com/office/powerpoint/2010/main" val="56622150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pic>
        <p:nvPicPr>
          <p:cNvPr id="20482" name="Picture 2" descr="http://www.diariodelaconstruccion.cl/wp-content/uploads/2017/12/REGION-DE-VALPARAISO-3-2.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94"/>
          <a:stretch/>
        </p:blipFill>
        <p:spPr bwMode="auto">
          <a:xfrm>
            <a:off x="-36510" y="-50380"/>
            <a:ext cx="9217024" cy="519388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36512" y="-72008"/>
            <a:ext cx="9217024" cy="5308054"/>
          </a:xfrm>
          <a:prstGeom prst="rect">
            <a:avLst/>
          </a:prstGeom>
          <a:solidFill>
            <a:schemeClr val="accent2">
              <a:lumMod val="20000"/>
              <a:lumOff val="80000"/>
              <a:alpha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L" sz="2000" dirty="0" smtClean="0">
              <a:latin typeface="Playfair Display" charset="0"/>
            </a:endParaRPr>
          </a:p>
        </p:txBody>
      </p:sp>
      <p:sp>
        <p:nvSpPr>
          <p:cNvPr id="5" name="Título 1"/>
          <p:cNvSpPr txBox="1">
            <a:spLocks/>
          </p:cNvSpPr>
          <p:nvPr/>
        </p:nvSpPr>
        <p:spPr>
          <a:xfrm>
            <a:off x="323527" y="0"/>
            <a:ext cx="8568953" cy="5164038"/>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sz="3200" b="1" dirty="0" smtClean="0">
                <a:latin typeface="Playfair Display" charset="0"/>
              </a:rPr>
              <a:t>Sugerimos:</a:t>
            </a:r>
          </a:p>
          <a:p>
            <a:pPr algn="ctr"/>
            <a:endParaRPr lang="es-ES_tradnl" sz="2000" b="1" dirty="0" smtClean="0">
              <a:latin typeface="Playfair Display" charset="0"/>
            </a:endParaRPr>
          </a:p>
          <a:p>
            <a:pPr marL="457200" indent="-457200" algn="just">
              <a:spcAft>
                <a:spcPts val="1200"/>
              </a:spcAft>
              <a:buFont typeface="+mj-lt"/>
              <a:buAutoNum type="arabicPeriod" startAt="5"/>
            </a:pPr>
            <a:r>
              <a:rPr lang="es-MX" sz="1800" b="1" dirty="0">
                <a:solidFill>
                  <a:schemeClr val="tx1"/>
                </a:solidFill>
                <a:latin typeface="Playfair Display" charset="0"/>
              </a:rPr>
              <a:t>ACTUALIZACIÓN DIAGNÓSTICA TOXICOLÓGICA de toda la población expuesta, </a:t>
            </a:r>
            <a:r>
              <a:rPr lang="es-MX" sz="1800" dirty="0">
                <a:solidFill>
                  <a:schemeClr val="tx1"/>
                </a:solidFill>
                <a:latin typeface="Playfair Display" charset="0"/>
              </a:rPr>
              <a:t>comenzando por los datos de los niños  (</a:t>
            </a:r>
            <a:r>
              <a:rPr lang="es-MX" sz="1800" b="1" dirty="0">
                <a:solidFill>
                  <a:schemeClr val="tx1"/>
                </a:solidFill>
                <a:latin typeface="Playfair Display" charset="0"/>
              </a:rPr>
              <a:t>seguimiento</a:t>
            </a:r>
            <a:r>
              <a:rPr lang="es-MX" sz="1800" dirty="0">
                <a:solidFill>
                  <a:schemeClr val="tx1"/>
                </a:solidFill>
                <a:latin typeface="Playfair Display" charset="0"/>
              </a:rPr>
              <a:t> de los datos de La Greda, etc.), con </a:t>
            </a:r>
            <a:r>
              <a:rPr lang="es-MX" sz="1800" b="1" dirty="0">
                <a:solidFill>
                  <a:schemeClr val="tx1"/>
                </a:solidFill>
                <a:latin typeface="Playfair Display" charset="0"/>
              </a:rPr>
              <a:t>delimitación y clausura </a:t>
            </a:r>
            <a:r>
              <a:rPr lang="es-MX" sz="1800" dirty="0">
                <a:solidFill>
                  <a:schemeClr val="tx1"/>
                </a:solidFill>
                <a:latin typeface="Playfair Display" charset="0"/>
              </a:rPr>
              <a:t>de los lugares contaminados y </a:t>
            </a:r>
            <a:r>
              <a:rPr lang="es-MX" sz="1800" b="1" dirty="0">
                <a:solidFill>
                  <a:schemeClr val="tx1"/>
                </a:solidFill>
                <a:latin typeface="Playfair Display" charset="0"/>
              </a:rPr>
              <a:t>prohibición</a:t>
            </a:r>
            <a:r>
              <a:rPr lang="es-MX" sz="1800" dirty="0">
                <a:solidFill>
                  <a:schemeClr val="tx1"/>
                </a:solidFill>
                <a:latin typeface="Playfair Display" charset="0"/>
              </a:rPr>
              <a:t> de su uso para todo fin hasta la </a:t>
            </a:r>
            <a:r>
              <a:rPr lang="es-MX" sz="1800" b="1" dirty="0">
                <a:solidFill>
                  <a:schemeClr val="tx1"/>
                </a:solidFill>
                <a:latin typeface="Playfair Display" charset="0"/>
              </a:rPr>
              <a:t>descontaminación</a:t>
            </a:r>
            <a:r>
              <a:rPr lang="es-MX" sz="1800" dirty="0">
                <a:solidFill>
                  <a:schemeClr val="tx1"/>
                </a:solidFill>
                <a:latin typeface="Playfair Display" charset="0"/>
              </a:rPr>
              <a:t> total del suelo e instalaciones.</a:t>
            </a:r>
          </a:p>
          <a:p>
            <a:pPr marL="457200" indent="-457200" algn="just">
              <a:spcAft>
                <a:spcPts val="1200"/>
              </a:spcAft>
              <a:buFont typeface="+mj-lt"/>
              <a:buAutoNum type="arabicPeriod" startAt="5"/>
            </a:pPr>
            <a:r>
              <a:rPr lang="es-MX" sz="1800" b="1" dirty="0" smtClean="0">
                <a:solidFill>
                  <a:schemeClr val="tx1"/>
                </a:solidFill>
                <a:latin typeface="Playfair Display" charset="0"/>
              </a:rPr>
              <a:t>GESTIÓN DE DINEROS FISCALES </a:t>
            </a:r>
            <a:r>
              <a:rPr lang="es-MX" sz="1800" dirty="0" smtClean="0">
                <a:solidFill>
                  <a:schemeClr val="tx1"/>
                </a:solidFill>
                <a:latin typeface="Playfair Display" charset="0"/>
              </a:rPr>
              <a:t>con reasig</a:t>
            </a:r>
            <a:r>
              <a:rPr lang="es-MX" sz="1800" dirty="0">
                <a:solidFill>
                  <a:schemeClr val="tx1"/>
                </a:solidFill>
                <a:latin typeface="Playfair Display" charset="0"/>
              </a:rPr>
              <a:t>nación</a:t>
            </a:r>
            <a:r>
              <a:rPr lang="es-MX" sz="1800" dirty="0" smtClean="0">
                <a:solidFill>
                  <a:schemeClr val="tx1"/>
                </a:solidFill>
                <a:latin typeface="Playfair Display" charset="0"/>
              </a:rPr>
              <a:t> a educación ambiental, recuperación </a:t>
            </a:r>
            <a:r>
              <a:rPr lang="es-MX" sz="1800" dirty="0">
                <a:solidFill>
                  <a:schemeClr val="tx1"/>
                </a:solidFill>
                <a:latin typeface="Playfair Display" charset="0"/>
              </a:rPr>
              <a:t>y descontaminación del daño </a:t>
            </a:r>
            <a:r>
              <a:rPr lang="es-MX" sz="1800" dirty="0" smtClean="0">
                <a:solidFill>
                  <a:schemeClr val="tx1"/>
                </a:solidFill>
                <a:latin typeface="Playfair Display" charset="0"/>
              </a:rPr>
              <a:t>de cinco décadas. </a:t>
            </a:r>
          </a:p>
          <a:p>
            <a:pPr marL="457200" indent="-457200" algn="just">
              <a:spcAft>
                <a:spcPts val="1200"/>
              </a:spcAft>
              <a:buFont typeface="+mj-lt"/>
              <a:buAutoNum type="arabicPeriod" startAt="5"/>
            </a:pPr>
            <a:r>
              <a:rPr lang="es-MX" sz="1800" b="1" dirty="0" smtClean="0">
                <a:solidFill>
                  <a:schemeClr val="tx1"/>
                </a:solidFill>
                <a:latin typeface="Playfair Display" charset="0"/>
              </a:rPr>
              <a:t>TOMAR RAZÓN DE LA CO-RESPONSABILIDAD</a:t>
            </a:r>
            <a:r>
              <a:rPr lang="es-MX" sz="1800" dirty="0" smtClean="0">
                <a:solidFill>
                  <a:schemeClr val="tx1"/>
                </a:solidFill>
                <a:latin typeface="Playfair Display" charset="0"/>
              </a:rPr>
              <a:t> de las autoridades en la situación actual de </a:t>
            </a:r>
            <a:r>
              <a:rPr lang="es-MX" sz="1800" dirty="0">
                <a:solidFill>
                  <a:schemeClr val="tx1"/>
                </a:solidFill>
                <a:latin typeface="Playfair Display" charset="0"/>
              </a:rPr>
              <a:t>incapacidad del Estado de cumplir con la obligación constitucional de respetar, proteger y garantizar el derecho a la salud de los habitantes de nuestra Región de Valparaíso. </a:t>
            </a:r>
          </a:p>
          <a:p>
            <a:pPr marL="342900" indent="-342900" algn="just">
              <a:spcAft>
                <a:spcPts val="600"/>
              </a:spcAft>
              <a:buFont typeface="Wingdings" pitchFamily="2" charset="2"/>
              <a:buChar char="Ø"/>
            </a:pPr>
            <a:endParaRPr lang="es-MX" sz="2000" dirty="0" smtClean="0">
              <a:solidFill>
                <a:schemeClr val="tx1"/>
              </a:solidFill>
              <a:latin typeface="Playfair Display" charset="0"/>
            </a:endParaRPr>
          </a:p>
          <a:p>
            <a:pPr marL="342900" indent="-342900" algn="just">
              <a:spcAft>
                <a:spcPts val="600"/>
              </a:spcAft>
              <a:buFont typeface="Wingdings" pitchFamily="2" charset="2"/>
              <a:buChar char="Ø"/>
            </a:pPr>
            <a:endParaRPr lang="es-MX" sz="2000" dirty="0">
              <a:solidFill>
                <a:schemeClr val="tx1"/>
              </a:solidFill>
              <a:latin typeface="Playfair Display" charset="0"/>
            </a:endParaRPr>
          </a:p>
          <a:p>
            <a:pPr marL="342900" lvl="0" indent="-342900" algn="just">
              <a:spcAft>
                <a:spcPts val="600"/>
              </a:spcAft>
              <a:buFont typeface="Wingdings" pitchFamily="2" charset="2"/>
              <a:buChar char="Ø"/>
            </a:pPr>
            <a:endParaRPr lang="es-ES" sz="2000" dirty="0" smtClean="0">
              <a:latin typeface="Playfair Display" charset="0"/>
            </a:endParaRPr>
          </a:p>
          <a:p>
            <a:pPr marL="342900" lvl="0" indent="-342900" algn="just">
              <a:spcAft>
                <a:spcPts val="600"/>
              </a:spcAft>
              <a:buFont typeface="Wingdings" pitchFamily="2" charset="2"/>
              <a:buChar char="Ø"/>
            </a:pPr>
            <a:endParaRPr lang="es-ES" sz="2000" dirty="0" smtClean="0">
              <a:latin typeface="Playfair Display" charset="0"/>
            </a:endParaRPr>
          </a:p>
          <a:p>
            <a:pPr marL="342900" lvl="0" indent="-342900" algn="just">
              <a:buFont typeface="Wingdings" pitchFamily="2" charset="2"/>
              <a:buChar char="Ø"/>
            </a:pPr>
            <a:endParaRPr lang="es-ES_tradnl" sz="2000" dirty="0">
              <a:latin typeface="Playfair Display" charset="0"/>
            </a:endParaRPr>
          </a:p>
        </p:txBody>
      </p:sp>
    </p:spTree>
    <p:extLst>
      <p:ext uri="{BB962C8B-B14F-4D97-AF65-F5344CB8AC3E}">
        <p14:creationId xmlns:p14="http://schemas.microsoft.com/office/powerpoint/2010/main" val="278544868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80512" cy="4227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31519" b="27763"/>
          <a:stretch/>
        </p:blipFill>
        <p:spPr>
          <a:xfrm>
            <a:off x="270222" y="0"/>
            <a:ext cx="8262218" cy="4012880"/>
          </a:xfrm>
          <a:prstGeom prst="rect">
            <a:avLst/>
          </a:prstGeom>
        </p:spPr>
      </p:pic>
      <p:pic>
        <p:nvPicPr>
          <p:cNvPr id="5"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31519" t="78573"/>
          <a:stretch/>
        </p:blipFill>
        <p:spPr>
          <a:xfrm>
            <a:off x="0" y="4079103"/>
            <a:ext cx="7039265" cy="1102351"/>
          </a:xfrm>
          <a:prstGeom prst="rect">
            <a:avLst/>
          </a:prstGeom>
        </p:spPr>
      </p:pic>
      <p:pic>
        <p:nvPicPr>
          <p:cNvPr id="7"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66228" t="78573" r="18749"/>
          <a:stretch/>
        </p:blipFill>
        <p:spPr>
          <a:xfrm>
            <a:off x="5228645" y="4133695"/>
            <a:ext cx="1678675" cy="1009805"/>
          </a:xfrm>
          <a:prstGeom prst="rect">
            <a:avLst/>
          </a:prstGeom>
        </p:spPr>
      </p:pic>
      <p:pic>
        <p:nvPicPr>
          <p:cNvPr id="6"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81611" t="78573"/>
          <a:stretch/>
        </p:blipFill>
        <p:spPr>
          <a:xfrm>
            <a:off x="3885390" y="4120047"/>
            <a:ext cx="2054762" cy="1023453"/>
          </a:xfrm>
          <a:prstGeom prst="rect">
            <a:avLst/>
          </a:prstGeom>
        </p:spPr>
      </p:pic>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4501" t="78937" r="75829"/>
          <a:stretch/>
        </p:blipFill>
        <p:spPr>
          <a:xfrm>
            <a:off x="6983222" y="4080681"/>
            <a:ext cx="2197290" cy="1062819"/>
          </a:xfrm>
          <a:prstGeom prst="rect">
            <a:avLst/>
          </a:prstGeom>
        </p:spPr>
      </p:pic>
    </p:spTree>
    <p:extLst>
      <p:ext uri="{BB962C8B-B14F-4D97-AF65-F5344CB8AC3E}">
        <p14:creationId xmlns:p14="http://schemas.microsoft.com/office/powerpoint/2010/main" val="10587119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72750" y="354902"/>
            <a:ext cx="6598500" cy="857400"/>
          </a:xfrm>
        </p:spPr>
        <p:txBody>
          <a:bodyPr/>
          <a:lstStyle/>
          <a:p>
            <a:r>
              <a:rPr lang="es-CL" sz="4000" dirty="0" smtClean="0"/>
              <a:t>Bibliografía</a:t>
            </a:r>
            <a:endParaRPr lang="es-ES_tradnl" sz="4000" dirty="0"/>
          </a:p>
        </p:txBody>
      </p:sp>
      <p:sp>
        <p:nvSpPr>
          <p:cNvPr id="5" name="4 CuadroTexto"/>
          <p:cNvSpPr txBox="1"/>
          <p:nvPr/>
        </p:nvSpPr>
        <p:spPr>
          <a:xfrm>
            <a:off x="107505" y="1275607"/>
            <a:ext cx="9036496" cy="3877984"/>
          </a:xfrm>
          <a:prstGeom prst="rect">
            <a:avLst/>
          </a:prstGeom>
          <a:noFill/>
        </p:spPr>
        <p:txBody>
          <a:bodyPr wrap="square" rtlCol="0">
            <a:spAutoFit/>
          </a:bodyPr>
          <a:lstStyle/>
          <a:p>
            <a:pPr marL="285750" indent="-285750">
              <a:buClr>
                <a:schemeClr val="bg1"/>
              </a:buClr>
              <a:buFont typeface="+mj-lt"/>
              <a:buAutoNum type="arabicPeriod"/>
            </a:pPr>
            <a:r>
              <a:rPr lang="es-MX" sz="1200" dirty="0">
                <a:solidFill>
                  <a:schemeClr val="bg1"/>
                </a:solidFill>
                <a:latin typeface="Playfair Display" charset="0"/>
              </a:rPr>
              <a:t>T</a:t>
            </a:r>
            <a:r>
              <a:rPr lang="en-US" sz="1200" dirty="0" smtClean="0">
                <a:solidFill>
                  <a:schemeClr val="bg1"/>
                </a:solidFill>
                <a:latin typeface="Playfair Display" charset="0"/>
              </a:rPr>
              <a:t>he </a:t>
            </a:r>
            <a:r>
              <a:rPr lang="en-US" sz="1200" dirty="0">
                <a:solidFill>
                  <a:schemeClr val="bg1"/>
                </a:solidFill>
                <a:latin typeface="Playfair Display" charset="0"/>
              </a:rPr>
              <a:t>Global Alliance on Health and Pollution (GAHP) formed in 2012 by Pure Earth, the World Bank, UNEP, UNDP, UNIDO, Asian Development Bank, the European Commission, Ministries of Environment and Health of many low- and middle-income countries to address pollution and health </a:t>
            </a:r>
            <a:r>
              <a:rPr lang="en-US" sz="1200" dirty="0" err="1">
                <a:solidFill>
                  <a:schemeClr val="bg1"/>
                </a:solidFill>
                <a:latin typeface="Playfair Display" charset="0"/>
              </a:rPr>
              <a:t>atscale</a:t>
            </a:r>
            <a:r>
              <a:rPr lang="en-US" sz="1200" dirty="0">
                <a:solidFill>
                  <a:schemeClr val="bg1"/>
                </a:solidFill>
                <a:latin typeface="Playfair Display" charset="0"/>
              </a:rPr>
              <a:t>. Visit the web site </a:t>
            </a:r>
            <a:r>
              <a:rPr lang="en-US" sz="1200" dirty="0">
                <a:solidFill>
                  <a:srgbClr val="FFFFFF"/>
                </a:solidFill>
                <a:latin typeface="Playfair Display" charset="0"/>
                <a:hlinkClick r:id="rId2"/>
              </a:rPr>
              <a:t>http://gahp.net</a:t>
            </a:r>
            <a:r>
              <a:rPr lang="en-US" sz="1200" dirty="0" smtClean="0">
                <a:solidFill>
                  <a:srgbClr val="FFFFFF"/>
                </a:solidFill>
                <a:latin typeface="Playfair Display" charset="0"/>
                <a:hlinkClick r:id="rId2"/>
              </a:rPr>
              <a:t>/</a:t>
            </a:r>
            <a:endParaRPr lang="en-US" sz="1200" dirty="0" smtClean="0">
              <a:solidFill>
                <a:srgbClr val="FFFFFF"/>
              </a:solidFill>
              <a:latin typeface="Playfair Display" charset="0"/>
            </a:endParaRPr>
          </a:p>
          <a:p>
            <a:pPr marL="285750" indent="-285750">
              <a:buClr>
                <a:schemeClr val="bg1"/>
              </a:buClr>
              <a:buFont typeface="+mj-lt"/>
              <a:buAutoNum type="arabicPeriod"/>
            </a:pPr>
            <a:r>
              <a:rPr lang="en-US" sz="1200" dirty="0">
                <a:solidFill>
                  <a:srgbClr val="FFFFFF"/>
                </a:solidFill>
                <a:hlinkClick r:id="rId3"/>
              </a:rPr>
              <a:t>http://www.paho.org/chi/index.php?option=com_content&amp;view=article&amp;id=174:cancer&amp;Itemid=</a:t>
            </a:r>
            <a:r>
              <a:rPr lang="en-US" sz="1200" dirty="0" smtClean="0">
                <a:solidFill>
                  <a:srgbClr val="FFFFFF"/>
                </a:solidFill>
                <a:hlinkClick r:id="rId3"/>
              </a:rPr>
              <a:t>1005</a:t>
            </a:r>
            <a:endParaRPr lang="es-ES_tradnl" sz="1200" dirty="0">
              <a:solidFill>
                <a:srgbClr val="FFFFFF"/>
              </a:solidFill>
            </a:endParaRPr>
          </a:p>
          <a:p>
            <a:pPr marL="285750" indent="-285750">
              <a:buClr>
                <a:schemeClr val="bg1"/>
              </a:buClr>
              <a:buFont typeface="+mj-lt"/>
              <a:buAutoNum type="arabicPeriod"/>
            </a:pPr>
            <a:r>
              <a:rPr lang="en-US" sz="1200" dirty="0" smtClean="0">
                <a:solidFill>
                  <a:schemeClr val="bg1"/>
                </a:solidFill>
                <a:latin typeface="Playfair Display" charset="0"/>
              </a:rPr>
              <a:t>School </a:t>
            </a:r>
            <a:r>
              <a:rPr lang="en-US" sz="1200" dirty="0">
                <a:solidFill>
                  <a:schemeClr val="bg1"/>
                </a:solidFill>
                <a:latin typeface="Playfair Display" charset="0"/>
              </a:rPr>
              <a:t>Of Public Health, University of Michigan, USA. Visit the web site </a:t>
            </a:r>
            <a:r>
              <a:rPr lang="en-US" sz="1200" dirty="0">
                <a:solidFill>
                  <a:srgbClr val="FFFFFF"/>
                </a:solidFill>
                <a:latin typeface="Playfair Display" charset="0"/>
                <a:hlinkClick r:id="rId4"/>
              </a:rPr>
              <a:t>https://</a:t>
            </a:r>
            <a:r>
              <a:rPr lang="en-US" sz="1200" dirty="0" smtClean="0">
                <a:solidFill>
                  <a:srgbClr val="FFFFFF"/>
                </a:solidFill>
                <a:latin typeface="Playfair Display" charset="0"/>
                <a:hlinkClick r:id="rId4"/>
              </a:rPr>
              <a:t>sph.umich.edu/</a:t>
            </a:r>
            <a:endParaRPr lang="en-US" sz="1200" dirty="0" smtClean="0">
              <a:solidFill>
                <a:srgbClr val="FFFFFF"/>
              </a:solidFill>
              <a:latin typeface="Playfair Display" charset="0"/>
            </a:endParaRPr>
          </a:p>
          <a:p>
            <a:pPr marL="285750" indent="-285750">
              <a:buClr>
                <a:schemeClr val="bg1"/>
              </a:buClr>
              <a:buFont typeface="+mj-lt"/>
              <a:buAutoNum type="arabicPeriod"/>
            </a:pPr>
            <a:r>
              <a:rPr lang="en-US" sz="1200" dirty="0" smtClean="0">
                <a:solidFill>
                  <a:schemeClr val="bg1"/>
                </a:solidFill>
                <a:latin typeface="Playfair Display" charset="0"/>
              </a:rPr>
              <a:t>World </a:t>
            </a:r>
            <a:r>
              <a:rPr lang="en-US" sz="1200" dirty="0">
                <a:solidFill>
                  <a:schemeClr val="bg1"/>
                </a:solidFill>
                <a:latin typeface="Playfair Display" charset="0"/>
              </a:rPr>
              <a:t>Health Organization WHO / </a:t>
            </a:r>
            <a:r>
              <a:rPr lang="en-US" sz="1200" dirty="0" err="1">
                <a:solidFill>
                  <a:schemeClr val="bg1"/>
                </a:solidFill>
                <a:latin typeface="Playfair Display" charset="0"/>
              </a:rPr>
              <a:t>Organización</a:t>
            </a:r>
            <a:r>
              <a:rPr lang="en-US" sz="1200" dirty="0">
                <a:solidFill>
                  <a:schemeClr val="bg1"/>
                </a:solidFill>
                <a:latin typeface="Playfair Display" charset="0"/>
              </a:rPr>
              <a:t> Mundial de la </a:t>
            </a:r>
            <a:r>
              <a:rPr lang="en-US" sz="1200" dirty="0" err="1">
                <a:solidFill>
                  <a:schemeClr val="bg1"/>
                </a:solidFill>
                <a:latin typeface="Playfair Display" charset="0"/>
              </a:rPr>
              <a:t>Salud</a:t>
            </a:r>
            <a:r>
              <a:rPr lang="en-US" sz="1200" dirty="0">
                <a:solidFill>
                  <a:schemeClr val="bg1"/>
                </a:solidFill>
                <a:latin typeface="Playfair Display" charset="0"/>
              </a:rPr>
              <a:t>, OMS. </a:t>
            </a:r>
            <a:r>
              <a:rPr lang="en-US" sz="1200" dirty="0" err="1">
                <a:solidFill>
                  <a:schemeClr val="bg1"/>
                </a:solidFill>
                <a:latin typeface="Playfair Display" charset="0"/>
              </a:rPr>
              <a:t>Organismo</a:t>
            </a:r>
            <a:r>
              <a:rPr lang="en-US" sz="1200" dirty="0">
                <a:solidFill>
                  <a:schemeClr val="bg1"/>
                </a:solidFill>
                <a:latin typeface="Playfair Display" charset="0"/>
              </a:rPr>
              <a:t> de la </a:t>
            </a:r>
            <a:r>
              <a:rPr lang="en-US" sz="1200" dirty="0" err="1">
                <a:solidFill>
                  <a:schemeClr val="bg1"/>
                </a:solidFill>
                <a:latin typeface="Playfair Display" charset="0"/>
              </a:rPr>
              <a:t>Organización</a:t>
            </a:r>
            <a:r>
              <a:rPr lang="en-US" sz="1200" dirty="0">
                <a:solidFill>
                  <a:schemeClr val="bg1"/>
                </a:solidFill>
                <a:latin typeface="Playfair Display" charset="0"/>
              </a:rPr>
              <a:t> de </a:t>
            </a:r>
            <a:r>
              <a:rPr lang="en-US" sz="1200" dirty="0" err="1">
                <a:solidFill>
                  <a:schemeClr val="bg1"/>
                </a:solidFill>
                <a:latin typeface="Playfair Display" charset="0"/>
              </a:rPr>
              <a:t>las</a:t>
            </a:r>
            <a:r>
              <a:rPr lang="en-US" sz="1200" dirty="0">
                <a:solidFill>
                  <a:schemeClr val="bg1"/>
                </a:solidFill>
                <a:latin typeface="Playfair Display" charset="0"/>
              </a:rPr>
              <a:t> </a:t>
            </a:r>
            <a:r>
              <a:rPr lang="en-US" sz="1200" dirty="0" err="1">
                <a:solidFill>
                  <a:schemeClr val="bg1"/>
                </a:solidFill>
                <a:latin typeface="Playfair Display" charset="0"/>
              </a:rPr>
              <a:t>Naciones</a:t>
            </a:r>
            <a:r>
              <a:rPr lang="en-US" sz="1200" dirty="0">
                <a:solidFill>
                  <a:schemeClr val="bg1"/>
                </a:solidFill>
                <a:latin typeface="Playfair Display" charset="0"/>
              </a:rPr>
              <a:t> </a:t>
            </a:r>
            <a:r>
              <a:rPr lang="en-US" sz="1200" dirty="0" err="1">
                <a:solidFill>
                  <a:schemeClr val="bg1"/>
                </a:solidFill>
                <a:latin typeface="Playfair Display" charset="0"/>
              </a:rPr>
              <a:t>Unidas</a:t>
            </a:r>
            <a:r>
              <a:rPr lang="en-US" sz="1200" dirty="0">
                <a:solidFill>
                  <a:schemeClr val="bg1"/>
                </a:solidFill>
                <a:latin typeface="Playfair Display" charset="0"/>
              </a:rPr>
              <a:t> </a:t>
            </a:r>
            <a:r>
              <a:rPr lang="en-US" sz="1200" dirty="0" err="1">
                <a:solidFill>
                  <a:schemeClr val="bg1"/>
                </a:solidFill>
                <a:latin typeface="Playfair Display" charset="0"/>
              </a:rPr>
              <a:t>especializado</a:t>
            </a:r>
            <a:r>
              <a:rPr lang="en-US" sz="1200" dirty="0">
                <a:solidFill>
                  <a:schemeClr val="bg1"/>
                </a:solidFill>
                <a:latin typeface="Playfair Display" charset="0"/>
              </a:rPr>
              <a:t> en </a:t>
            </a:r>
            <a:r>
              <a:rPr lang="en-US" sz="1200" dirty="0" err="1">
                <a:solidFill>
                  <a:schemeClr val="bg1"/>
                </a:solidFill>
                <a:latin typeface="Playfair Display" charset="0"/>
              </a:rPr>
              <a:t>gestionar</a:t>
            </a:r>
            <a:r>
              <a:rPr lang="en-US" sz="1200" dirty="0">
                <a:solidFill>
                  <a:schemeClr val="bg1"/>
                </a:solidFill>
                <a:latin typeface="Playfair Display" charset="0"/>
              </a:rPr>
              <a:t> </a:t>
            </a:r>
            <a:r>
              <a:rPr lang="en-US" sz="1200" dirty="0" err="1">
                <a:solidFill>
                  <a:schemeClr val="bg1"/>
                </a:solidFill>
                <a:latin typeface="Playfair Display" charset="0"/>
              </a:rPr>
              <a:t>políticas</a:t>
            </a:r>
            <a:r>
              <a:rPr lang="en-US" sz="1200" dirty="0">
                <a:solidFill>
                  <a:schemeClr val="bg1"/>
                </a:solidFill>
                <a:latin typeface="Playfair Display" charset="0"/>
              </a:rPr>
              <a:t> de </a:t>
            </a:r>
            <a:r>
              <a:rPr lang="en-US" sz="1200" dirty="0" err="1">
                <a:solidFill>
                  <a:schemeClr val="bg1"/>
                </a:solidFill>
                <a:latin typeface="Playfair Display" charset="0"/>
              </a:rPr>
              <a:t>prevención</a:t>
            </a:r>
            <a:r>
              <a:rPr lang="en-US" sz="1200" dirty="0">
                <a:solidFill>
                  <a:schemeClr val="bg1"/>
                </a:solidFill>
                <a:latin typeface="Playfair Display" charset="0"/>
              </a:rPr>
              <a:t>, </a:t>
            </a:r>
            <a:r>
              <a:rPr lang="en-US" sz="1200" dirty="0" err="1">
                <a:solidFill>
                  <a:schemeClr val="bg1"/>
                </a:solidFill>
                <a:latin typeface="Playfair Display" charset="0"/>
              </a:rPr>
              <a:t>promoción</a:t>
            </a:r>
            <a:r>
              <a:rPr lang="en-US" sz="1200" dirty="0">
                <a:solidFill>
                  <a:schemeClr val="bg1"/>
                </a:solidFill>
                <a:latin typeface="Playfair Display" charset="0"/>
              </a:rPr>
              <a:t> e </a:t>
            </a:r>
            <a:r>
              <a:rPr lang="en-US" sz="1200" dirty="0" err="1">
                <a:solidFill>
                  <a:schemeClr val="bg1"/>
                </a:solidFill>
                <a:latin typeface="Playfair Display" charset="0"/>
              </a:rPr>
              <a:t>intervención</a:t>
            </a:r>
            <a:r>
              <a:rPr lang="en-US" sz="1200" dirty="0">
                <a:solidFill>
                  <a:schemeClr val="bg1"/>
                </a:solidFill>
                <a:latin typeface="Playfair Display" charset="0"/>
              </a:rPr>
              <a:t> en </a:t>
            </a:r>
            <a:r>
              <a:rPr lang="en-US" sz="1200" dirty="0" err="1">
                <a:solidFill>
                  <a:schemeClr val="bg1"/>
                </a:solidFill>
                <a:latin typeface="Playfair Display" charset="0"/>
              </a:rPr>
              <a:t>salud</a:t>
            </a:r>
            <a:r>
              <a:rPr lang="en-US" sz="1200" dirty="0">
                <a:solidFill>
                  <a:schemeClr val="bg1"/>
                </a:solidFill>
                <a:latin typeface="Playfair Display" charset="0"/>
              </a:rPr>
              <a:t> a </a:t>
            </a:r>
            <a:r>
              <a:rPr lang="en-US" sz="1200" dirty="0" err="1">
                <a:solidFill>
                  <a:schemeClr val="bg1"/>
                </a:solidFill>
                <a:latin typeface="Playfair Display" charset="0"/>
              </a:rPr>
              <a:t>nivel</a:t>
            </a:r>
            <a:r>
              <a:rPr lang="en-US" sz="1200" dirty="0">
                <a:solidFill>
                  <a:schemeClr val="bg1"/>
                </a:solidFill>
                <a:latin typeface="Playfair Display" charset="0"/>
              </a:rPr>
              <a:t> </a:t>
            </a:r>
            <a:r>
              <a:rPr lang="en-US" sz="1200" dirty="0" err="1">
                <a:solidFill>
                  <a:schemeClr val="bg1"/>
                </a:solidFill>
                <a:latin typeface="Playfair Display" charset="0"/>
              </a:rPr>
              <a:t>mundial</a:t>
            </a:r>
            <a:r>
              <a:rPr lang="en-US" sz="1200" dirty="0">
                <a:solidFill>
                  <a:schemeClr val="bg1"/>
                </a:solidFill>
                <a:latin typeface="Playfair Display" charset="0"/>
              </a:rPr>
              <a:t>. Visit the web site </a:t>
            </a:r>
            <a:r>
              <a:rPr lang="en-US" sz="1200" dirty="0">
                <a:solidFill>
                  <a:srgbClr val="FFFFFF"/>
                </a:solidFill>
                <a:latin typeface="Playfair Display" charset="0"/>
                <a:hlinkClick r:id="rId5"/>
              </a:rPr>
              <a:t>http://www.who.int/about/es</a:t>
            </a:r>
            <a:r>
              <a:rPr lang="en-US" sz="1200" dirty="0" smtClean="0">
                <a:solidFill>
                  <a:srgbClr val="FFFFFF"/>
                </a:solidFill>
                <a:latin typeface="Playfair Display" charset="0"/>
                <a:hlinkClick r:id="rId5"/>
              </a:rPr>
              <a:t>/</a:t>
            </a:r>
            <a:endParaRPr lang="en-US" sz="1200" dirty="0" smtClean="0">
              <a:solidFill>
                <a:srgbClr val="FFFFFF"/>
              </a:solidFill>
              <a:latin typeface="Playfair Display" charset="0"/>
            </a:endParaRPr>
          </a:p>
          <a:p>
            <a:pPr marL="285750" indent="-285750">
              <a:buClr>
                <a:schemeClr val="bg1"/>
              </a:buClr>
              <a:buFont typeface="+mj-lt"/>
              <a:buAutoNum type="arabicPeriod"/>
            </a:pPr>
            <a:r>
              <a:rPr lang="es-MX" sz="1200" dirty="0" smtClean="0">
                <a:solidFill>
                  <a:schemeClr val="bg1"/>
                </a:solidFill>
                <a:latin typeface="Playfair Display" charset="0"/>
              </a:rPr>
              <a:t>Rojas </a:t>
            </a:r>
            <a:r>
              <a:rPr lang="es-MX" sz="1200" dirty="0">
                <a:solidFill>
                  <a:schemeClr val="bg1"/>
                </a:solidFill>
                <a:latin typeface="Playfair Display" charset="0"/>
              </a:rPr>
              <a:t>Vallejos, Jorge y Espinoza, Marcela “Los Efectos de Corto Plazo de la Contaminación del Aire Urbana sobre el Rendimiento Académico de Niños</a:t>
            </a:r>
            <a:r>
              <a:rPr lang="es-MX" sz="1200" dirty="0" smtClean="0">
                <a:solidFill>
                  <a:schemeClr val="bg1"/>
                </a:solidFill>
                <a:latin typeface="Playfair Display" charset="0"/>
              </a:rPr>
              <a:t>”</a:t>
            </a:r>
          </a:p>
          <a:p>
            <a:pPr marL="285750" indent="-285750">
              <a:buClr>
                <a:schemeClr val="bg1"/>
              </a:buClr>
              <a:buFont typeface="+mj-lt"/>
              <a:buAutoNum type="arabicPeriod"/>
            </a:pPr>
            <a:r>
              <a:rPr lang="es-MX" sz="1200" dirty="0" smtClean="0">
                <a:solidFill>
                  <a:srgbClr val="FFFFFF"/>
                </a:solidFill>
              </a:rPr>
              <a:t>“Contaminación aérea y sus efectos en la salud, Manuel Oyarzún, 2011”</a:t>
            </a:r>
          </a:p>
          <a:p>
            <a:pPr>
              <a:buClr>
                <a:schemeClr val="bg1"/>
              </a:buClr>
            </a:pPr>
            <a:r>
              <a:rPr lang="es-MX" sz="1200" dirty="0">
                <a:solidFill>
                  <a:srgbClr val="FFFFFF"/>
                </a:solidFill>
                <a:latin typeface="Playfair Display" charset="0"/>
              </a:rPr>
              <a:t> </a:t>
            </a:r>
            <a:r>
              <a:rPr lang="es-MX" sz="1200" dirty="0" smtClean="0">
                <a:solidFill>
                  <a:srgbClr val="FFFFFF"/>
                </a:solidFill>
                <a:latin typeface="Playfair Display" charset="0"/>
              </a:rPr>
              <a:t>      </a:t>
            </a:r>
            <a:r>
              <a:rPr lang="es-MX" sz="1200" dirty="0" smtClean="0">
                <a:solidFill>
                  <a:schemeClr val="bg1"/>
                </a:solidFill>
                <a:latin typeface="Playfair Display" charset="0"/>
                <a:hlinkClick r:id="rId6"/>
              </a:rPr>
              <a:t>https://scielo.conicyt.cl/pdf/rcher/v26n1/art04.pdf</a:t>
            </a:r>
            <a:endParaRPr lang="es-MX" sz="1200" dirty="0" smtClean="0">
              <a:solidFill>
                <a:schemeClr val="bg1"/>
              </a:solidFill>
              <a:latin typeface="Playfair Display" charset="0"/>
            </a:endParaRPr>
          </a:p>
          <a:p>
            <a:pPr marL="285750" indent="-285750">
              <a:buClr>
                <a:schemeClr val="bg1"/>
              </a:buClr>
              <a:buFont typeface="+mj-lt"/>
              <a:buAutoNum type="arabicPeriod"/>
            </a:pPr>
            <a:r>
              <a:rPr lang="es-MX" sz="1200" dirty="0" smtClean="0">
                <a:solidFill>
                  <a:schemeClr val="bg1"/>
                </a:solidFill>
                <a:latin typeface="Playfair Display" charset="0"/>
              </a:rPr>
              <a:t>“Metales pesados post aluviones” A. Tchernitchin 2015 </a:t>
            </a:r>
            <a:r>
              <a:rPr lang="es-MX" sz="1200" dirty="0" smtClean="0">
                <a:solidFill>
                  <a:schemeClr val="bg1"/>
                </a:solidFill>
                <a:latin typeface="Playfair Display" charset="0"/>
                <a:hlinkClick r:id="rId7"/>
              </a:rPr>
              <a:t>http</a:t>
            </a:r>
            <a:r>
              <a:rPr lang="es-MX" sz="1200" dirty="0">
                <a:solidFill>
                  <a:schemeClr val="bg1"/>
                </a:solidFill>
                <a:latin typeface="Playfair Display" charset="0"/>
                <a:hlinkClick r:id="rId7"/>
              </a:rPr>
              <a:t>://www.desastre-ecologico.cl/2016/05/31/informe-atacama-post-aluviones-agua-potable-solidos-contenidos-aluvion-tierra-control-muestras-obtenidas-3-abril-2015</a:t>
            </a:r>
            <a:r>
              <a:rPr lang="es-MX" sz="1200" dirty="0" smtClean="0">
                <a:solidFill>
                  <a:schemeClr val="bg1"/>
                </a:solidFill>
                <a:latin typeface="Playfair Display" charset="0"/>
                <a:hlinkClick r:id="rId7"/>
              </a:rPr>
              <a:t>/</a:t>
            </a:r>
            <a:endParaRPr lang="es-MX" sz="1200" dirty="0" smtClean="0">
              <a:solidFill>
                <a:schemeClr val="bg1"/>
              </a:solidFill>
              <a:latin typeface="Playfair Display" charset="0"/>
            </a:endParaRPr>
          </a:p>
          <a:p>
            <a:pPr marL="285750" indent="-285750">
              <a:buClr>
                <a:schemeClr val="bg1"/>
              </a:buClr>
              <a:buFont typeface="+mj-lt"/>
              <a:buAutoNum type="arabicPeriod"/>
            </a:pPr>
            <a:r>
              <a:rPr lang="es-MX" sz="1200" dirty="0" smtClean="0">
                <a:solidFill>
                  <a:schemeClr val="bg1"/>
                </a:solidFill>
                <a:latin typeface="Playfair Display" charset="0"/>
              </a:rPr>
              <a:t>Norma alemana 2001 *</a:t>
            </a:r>
            <a:r>
              <a:rPr lang="es-MX" sz="1200" dirty="0" smtClean="0">
                <a:solidFill>
                  <a:schemeClr val="bg1"/>
                </a:solidFill>
                <a:latin typeface="Playfair Display" charset="0"/>
                <a:hlinkClick r:id="rId8"/>
              </a:rPr>
              <a:t>http</a:t>
            </a:r>
            <a:r>
              <a:rPr lang="es-MX" sz="1200" dirty="0">
                <a:solidFill>
                  <a:schemeClr val="bg1"/>
                </a:solidFill>
                <a:latin typeface="Playfair Display" charset="0"/>
                <a:hlinkClick r:id="rId8"/>
              </a:rPr>
              <a:t>://biblioteca-digital.sag.gob.cl/documentos/medio_ambiente/criterios_calidad_suelos_aguas_agricolas/pdf_suelos/9_normativas.pdf</a:t>
            </a:r>
            <a:endParaRPr lang="es-MX" sz="1200" dirty="0">
              <a:solidFill>
                <a:schemeClr val="bg1"/>
              </a:solidFill>
              <a:latin typeface="Playfair Display" charset="0"/>
            </a:endParaRPr>
          </a:p>
          <a:p>
            <a:pPr marL="285750" indent="-285750">
              <a:buClr>
                <a:schemeClr val="bg1"/>
              </a:buClr>
              <a:buFont typeface="Wingdings" charset="2"/>
              <a:buChar char="Ø"/>
            </a:pPr>
            <a:endParaRPr lang="es-MX" dirty="0" smtClean="0">
              <a:solidFill>
                <a:schemeClr val="bg1"/>
              </a:solidFill>
              <a:latin typeface="Playfair Display" charset="0"/>
            </a:endParaRPr>
          </a:p>
          <a:p>
            <a:pPr marL="285750" indent="-285750">
              <a:buClr>
                <a:schemeClr val="bg1"/>
              </a:buClr>
              <a:buFont typeface="Wingdings" pitchFamily="2" charset="2"/>
              <a:buChar char="Ø"/>
            </a:pPr>
            <a:endParaRPr lang="en-US" sz="1600" dirty="0" smtClean="0">
              <a:solidFill>
                <a:schemeClr val="bg1"/>
              </a:solidFill>
              <a:latin typeface="Playfair Display" charset="0"/>
            </a:endParaRPr>
          </a:p>
        </p:txBody>
      </p:sp>
      <p:pic>
        <p:nvPicPr>
          <p:cNvPr id="22530" name="Picture 2" descr="Resultado de imagen para icon book"/>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339502"/>
            <a:ext cx="980629" cy="980629"/>
          </a:xfrm>
          <a:prstGeom prst="rect">
            <a:avLst/>
          </a:prstGeom>
          <a:noFill/>
          <a:extLst>
            <a:ext uri="{909E8E84-426E-40dd-AFC4-6F175D3DCCD1}">
              <a14:hiddenFill xmlns:a14="http://schemas.microsoft.com/office/drawing/2010/main">
                <a:solidFill>
                  <a:srgbClr val="FFFFFF"/>
                </a:solidFill>
              </a14:hiddenFill>
            </a:ext>
          </a:extLst>
        </p:spPr>
      </p:pic>
      <p:sp>
        <p:nvSpPr>
          <p:cNvPr id="6" name="5 Flecha curvada hacia la izquierda">
            <a:hlinkClick r:id="" action="ppaction://hlinkshowjump?jump=lastslideviewed"/>
          </p:cNvPr>
          <p:cNvSpPr/>
          <p:nvPr/>
        </p:nvSpPr>
        <p:spPr>
          <a:xfrm>
            <a:off x="8429652" y="4286262"/>
            <a:ext cx="428628" cy="500066"/>
          </a:xfrm>
          <a:prstGeom prst="curvedLeftArrow">
            <a:avLst>
              <a:gd name="adj1" fmla="val 34502"/>
              <a:gd name="adj2" fmla="val 58333"/>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28906832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72750" y="354902"/>
            <a:ext cx="6598500" cy="857400"/>
          </a:xfrm>
        </p:spPr>
        <p:txBody>
          <a:bodyPr/>
          <a:lstStyle/>
          <a:p>
            <a:r>
              <a:rPr lang="es-CL" sz="4000" dirty="0" smtClean="0"/>
              <a:t>Bibliografía</a:t>
            </a:r>
            <a:endParaRPr lang="es-ES_tradnl" sz="4000" dirty="0"/>
          </a:p>
        </p:txBody>
      </p:sp>
      <p:sp>
        <p:nvSpPr>
          <p:cNvPr id="5" name="4 CuadroTexto"/>
          <p:cNvSpPr txBox="1"/>
          <p:nvPr/>
        </p:nvSpPr>
        <p:spPr>
          <a:xfrm>
            <a:off x="107505" y="1275607"/>
            <a:ext cx="9036496" cy="4585872"/>
          </a:xfrm>
          <a:prstGeom prst="rect">
            <a:avLst/>
          </a:prstGeom>
          <a:noFill/>
        </p:spPr>
        <p:txBody>
          <a:bodyPr wrap="square" rtlCol="0">
            <a:spAutoFit/>
          </a:bodyPr>
          <a:lstStyle/>
          <a:p>
            <a:pPr marL="342900" indent="-342900">
              <a:buClr>
                <a:schemeClr val="bg1"/>
              </a:buClr>
              <a:buFont typeface="+mj-lt"/>
              <a:buAutoNum type="arabicPeriod" startAt="10"/>
            </a:pPr>
            <a:r>
              <a:rPr lang="en-US" dirty="0" err="1" smtClean="0">
                <a:solidFill>
                  <a:schemeClr val="bg1"/>
                </a:solidFill>
                <a:latin typeface="Playfair Display" charset="0"/>
              </a:rPr>
              <a:t>Epigenética</a:t>
            </a:r>
            <a:r>
              <a:rPr lang="en-US" dirty="0" smtClean="0">
                <a:solidFill>
                  <a:schemeClr val="bg1"/>
                </a:solidFill>
                <a:latin typeface="Playfair Display" charset="0"/>
              </a:rPr>
              <a:t> y </a:t>
            </a:r>
            <a:r>
              <a:rPr lang="en-US" dirty="0" err="1" smtClean="0">
                <a:solidFill>
                  <a:schemeClr val="bg1"/>
                </a:solidFill>
                <a:latin typeface="Playfair Display" charset="0"/>
              </a:rPr>
              <a:t>Cáncer</a:t>
            </a:r>
            <a:r>
              <a:rPr lang="en-US" dirty="0">
                <a:solidFill>
                  <a:schemeClr val="bg1"/>
                </a:solidFill>
                <a:latin typeface="Playfair Display" charset="0"/>
              </a:rPr>
              <a:t>: </a:t>
            </a:r>
            <a:r>
              <a:rPr lang="en-US" dirty="0">
                <a:solidFill>
                  <a:schemeClr val="bg1"/>
                </a:solidFill>
                <a:latin typeface="Playfair Display" charset="0"/>
                <a:hlinkClick r:id="rId2"/>
              </a:rPr>
              <a:t>http://www.elsevier.es/es-revista-gaceta-mexicana-oncologia-305-pdf-X1665920114579068-</a:t>
            </a:r>
            <a:r>
              <a:rPr lang="en-US" dirty="0" smtClean="0">
                <a:solidFill>
                  <a:schemeClr val="bg1"/>
                </a:solidFill>
                <a:latin typeface="Playfair Display" charset="0"/>
                <a:hlinkClick r:id="rId2"/>
              </a:rPr>
              <a:t>S300</a:t>
            </a:r>
            <a:r>
              <a:rPr lang="en-US" dirty="0" smtClean="0">
                <a:solidFill>
                  <a:schemeClr val="bg1"/>
                </a:solidFill>
                <a:latin typeface="Playfair Display" charset="0"/>
              </a:rPr>
              <a:t>       </a:t>
            </a:r>
            <a:r>
              <a:rPr lang="en-US" dirty="0" smtClean="0">
                <a:solidFill>
                  <a:schemeClr val="bg1"/>
                </a:solidFill>
                <a:latin typeface="Playfair Display" charset="0"/>
                <a:hlinkClick r:id="rId3"/>
              </a:rPr>
              <a:t>https</a:t>
            </a:r>
            <a:r>
              <a:rPr lang="en-US" dirty="0">
                <a:solidFill>
                  <a:schemeClr val="bg1"/>
                </a:solidFill>
                <a:latin typeface="Playfair Display" charset="0"/>
                <a:hlinkClick r:id="rId3"/>
              </a:rPr>
              <a:t>://revistageneticamedica.com/epigenetica</a:t>
            </a:r>
            <a:r>
              <a:rPr lang="en-US" dirty="0" smtClean="0">
                <a:solidFill>
                  <a:schemeClr val="bg1"/>
                </a:solidFill>
                <a:latin typeface="Playfair Display" charset="0"/>
                <a:hlinkClick r:id="rId3"/>
              </a:rPr>
              <a:t>/</a:t>
            </a:r>
            <a:endParaRPr lang="en-US" dirty="0" smtClean="0">
              <a:solidFill>
                <a:schemeClr val="bg1"/>
              </a:solidFill>
              <a:latin typeface="Playfair Display" charset="0"/>
            </a:endParaRPr>
          </a:p>
          <a:p>
            <a:pPr marL="342900" indent="-342900">
              <a:buClr>
                <a:schemeClr val="bg1"/>
              </a:buClr>
              <a:buFont typeface="+mj-lt"/>
              <a:buAutoNum type="arabicPeriod" startAt="10"/>
            </a:pPr>
            <a:r>
              <a:rPr lang="en-US" dirty="0" err="1" smtClean="0">
                <a:solidFill>
                  <a:schemeClr val="bg1"/>
                </a:solidFill>
                <a:latin typeface="Playfair Display" charset="0"/>
              </a:rPr>
              <a:t>Desventajas</a:t>
            </a:r>
            <a:r>
              <a:rPr lang="en-US" dirty="0" smtClean="0">
                <a:solidFill>
                  <a:schemeClr val="bg1"/>
                </a:solidFill>
                <a:latin typeface="Playfair Display" charset="0"/>
              </a:rPr>
              <a:t> de </a:t>
            </a:r>
            <a:r>
              <a:rPr lang="en-US" dirty="0" err="1" smtClean="0">
                <a:solidFill>
                  <a:schemeClr val="bg1"/>
                </a:solidFill>
                <a:latin typeface="Playfair Display" charset="0"/>
              </a:rPr>
              <a:t>las</a:t>
            </a:r>
            <a:r>
              <a:rPr lang="en-US" dirty="0" smtClean="0">
                <a:solidFill>
                  <a:schemeClr val="bg1"/>
                </a:solidFill>
                <a:latin typeface="Playfair Display" charset="0"/>
              </a:rPr>
              <a:t> </a:t>
            </a:r>
            <a:r>
              <a:rPr lang="en-US" dirty="0" err="1" smtClean="0">
                <a:solidFill>
                  <a:schemeClr val="bg1"/>
                </a:solidFill>
                <a:latin typeface="Playfair Display" charset="0"/>
              </a:rPr>
              <a:t>Termoeléctricas</a:t>
            </a:r>
            <a:r>
              <a:rPr lang="en-US" dirty="0" smtClean="0">
                <a:solidFill>
                  <a:schemeClr val="bg1"/>
                </a:solidFill>
                <a:latin typeface="Playfair Display" charset="0"/>
              </a:rPr>
              <a:t> 2012: </a:t>
            </a:r>
            <a:r>
              <a:rPr lang="en-US" dirty="0">
                <a:solidFill>
                  <a:schemeClr val="bg1"/>
                </a:solidFill>
                <a:latin typeface="Playfair Display" charset="0"/>
                <a:hlinkClick r:id="rId4"/>
              </a:rPr>
              <a:t>http://hrudnick.sitios.ing.uc.cl/alumno03/thermo/Web_mercados.htm#</a:t>
            </a:r>
            <a:r>
              <a:rPr lang="en-US" dirty="0" smtClean="0">
                <a:solidFill>
                  <a:schemeClr val="bg1"/>
                </a:solidFill>
                <a:latin typeface="Playfair Display" charset="0"/>
                <a:hlinkClick r:id="rId4"/>
              </a:rPr>
              <a:t>_Desventajas</a:t>
            </a:r>
            <a:endParaRPr lang="en-US" dirty="0" smtClean="0">
              <a:solidFill>
                <a:schemeClr val="bg1"/>
              </a:solidFill>
              <a:latin typeface="Playfair Display" charset="0"/>
            </a:endParaRPr>
          </a:p>
          <a:p>
            <a:pPr marL="342900" indent="-342900">
              <a:buClr>
                <a:schemeClr val="bg1"/>
              </a:buClr>
              <a:buFont typeface="+mj-lt"/>
              <a:buAutoNum type="arabicPeriod" startAt="10"/>
            </a:pPr>
            <a:r>
              <a:rPr lang="en-US" dirty="0" err="1" smtClean="0">
                <a:solidFill>
                  <a:schemeClr val="bg1"/>
                </a:solidFill>
                <a:latin typeface="Playfair Display" charset="0"/>
              </a:rPr>
              <a:t>Impacto</a:t>
            </a:r>
            <a:r>
              <a:rPr lang="en-US" dirty="0" smtClean="0">
                <a:solidFill>
                  <a:schemeClr val="bg1"/>
                </a:solidFill>
                <a:latin typeface="Playfair Display" charset="0"/>
              </a:rPr>
              <a:t> de </a:t>
            </a:r>
            <a:r>
              <a:rPr lang="en-US" dirty="0" err="1" smtClean="0">
                <a:solidFill>
                  <a:schemeClr val="bg1"/>
                </a:solidFill>
                <a:latin typeface="Playfair Display" charset="0"/>
              </a:rPr>
              <a:t>emisiones</a:t>
            </a:r>
            <a:r>
              <a:rPr lang="en-US" dirty="0" smtClean="0">
                <a:solidFill>
                  <a:schemeClr val="bg1"/>
                </a:solidFill>
                <a:latin typeface="Playfair Display" charset="0"/>
              </a:rPr>
              <a:t> </a:t>
            </a:r>
            <a:r>
              <a:rPr lang="en-US" dirty="0" err="1" smtClean="0">
                <a:solidFill>
                  <a:schemeClr val="bg1"/>
                </a:solidFill>
                <a:latin typeface="Playfair Display" charset="0"/>
              </a:rPr>
              <a:t>industriales</a:t>
            </a:r>
            <a:r>
              <a:rPr lang="en-US" dirty="0" smtClean="0">
                <a:solidFill>
                  <a:schemeClr val="bg1"/>
                </a:solidFill>
                <a:latin typeface="Playfair Display" charset="0"/>
              </a:rPr>
              <a:t> </a:t>
            </a:r>
            <a:r>
              <a:rPr lang="en-US" dirty="0" err="1" smtClean="0">
                <a:solidFill>
                  <a:schemeClr val="bg1"/>
                </a:solidFill>
                <a:latin typeface="Playfair Display" charset="0"/>
              </a:rPr>
              <a:t>sobre</a:t>
            </a:r>
            <a:r>
              <a:rPr lang="en-US" dirty="0" smtClean="0">
                <a:solidFill>
                  <a:schemeClr val="bg1"/>
                </a:solidFill>
                <a:latin typeface="Playfair Display" charset="0"/>
              </a:rPr>
              <a:t> </a:t>
            </a:r>
            <a:r>
              <a:rPr lang="en-US" dirty="0" err="1" smtClean="0">
                <a:solidFill>
                  <a:schemeClr val="bg1"/>
                </a:solidFill>
                <a:latin typeface="Playfair Display" charset="0"/>
              </a:rPr>
              <a:t>morbilidad</a:t>
            </a:r>
            <a:r>
              <a:rPr lang="en-US" dirty="0" smtClean="0">
                <a:solidFill>
                  <a:schemeClr val="bg1"/>
                </a:solidFill>
                <a:latin typeface="Playfair Display" charset="0"/>
              </a:rPr>
              <a:t> y </a:t>
            </a:r>
            <a:r>
              <a:rPr lang="en-US" dirty="0" err="1" smtClean="0">
                <a:solidFill>
                  <a:schemeClr val="bg1"/>
                </a:solidFill>
                <a:latin typeface="Playfair Display" charset="0"/>
              </a:rPr>
              <a:t>mortalidad</a:t>
            </a:r>
            <a:r>
              <a:rPr lang="en-US" dirty="0">
                <a:solidFill>
                  <a:schemeClr val="bg1"/>
                </a:solidFill>
                <a:latin typeface="Playfair Display" charset="0"/>
              </a:rPr>
              <a:t>, </a:t>
            </a:r>
            <a:r>
              <a:rPr lang="en-US" dirty="0" smtClean="0">
                <a:solidFill>
                  <a:schemeClr val="bg1"/>
                </a:solidFill>
                <a:latin typeface="Playfair Display" charset="0"/>
              </a:rPr>
              <a:t>2016: </a:t>
            </a:r>
            <a:r>
              <a:rPr lang="en-US" dirty="0">
                <a:solidFill>
                  <a:schemeClr val="bg1"/>
                </a:solidFill>
                <a:latin typeface="Playfair Display" charset="0"/>
                <a:hlinkClick r:id="rId5"/>
              </a:rPr>
              <a:t>https://www.sciencedirect.com/science/article/pii/S0160412016301192?via%</a:t>
            </a:r>
            <a:r>
              <a:rPr lang="en-US" dirty="0" smtClean="0">
                <a:solidFill>
                  <a:schemeClr val="bg1"/>
                </a:solidFill>
                <a:latin typeface="Playfair Display" charset="0"/>
                <a:hlinkClick r:id="rId5"/>
              </a:rPr>
              <a:t>3Dihub</a:t>
            </a:r>
            <a:endParaRPr lang="en-US" dirty="0" smtClean="0">
              <a:solidFill>
                <a:schemeClr val="bg1"/>
              </a:solidFill>
              <a:latin typeface="Playfair Display" charset="0"/>
            </a:endParaRPr>
          </a:p>
          <a:p>
            <a:pPr marL="342900" indent="-342900">
              <a:buClr>
                <a:schemeClr val="bg1"/>
              </a:buClr>
              <a:buFont typeface="+mj-lt"/>
              <a:buAutoNum type="arabicPeriod" startAt="10"/>
            </a:pPr>
            <a:r>
              <a:rPr lang="en-US" dirty="0" err="1" smtClean="0">
                <a:solidFill>
                  <a:schemeClr val="bg1"/>
                </a:solidFill>
                <a:latin typeface="Playfair Display" charset="0"/>
              </a:rPr>
              <a:t>Riesgo</a:t>
            </a:r>
            <a:r>
              <a:rPr lang="en-US" dirty="0" smtClean="0">
                <a:solidFill>
                  <a:schemeClr val="bg1"/>
                </a:solidFill>
                <a:latin typeface="Playfair Display" charset="0"/>
              </a:rPr>
              <a:t> de </a:t>
            </a:r>
            <a:r>
              <a:rPr lang="en-US" dirty="0" err="1" smtClean="0">
                <a:solidFill>
                  <a:schemeClr val="bg1"/>
                </a:solidFill>
                <a:latin typeface="Playfair Display" charset="0"/>
              </a:rPr>
              <a:t>morir</a:t>
            </a:r>
            <a:r>
              <a:rPr lang="en-US" dirty="0" smtClean="0">
                <a:solidFill>
                  <a:schemeClr val="bg1"/>
                </a:solidFill>
                <a:latin typeface="Playfair Display" charset="0"/>
              </a:rPr>
              <a:t> </a:t>
            </a:r>
            <a:r>
              <a:rPr lang="en-US" dirty="0" err="1" smtClean="0">
                <a:solidFill>
                  <a:schemeClr val="bg1"/>
                </a:solidFill>
                <a:latin typeface="Playfair Display" charset="0"/>
              </a:rPr>
              <a:t>por</a:t>
            </a:r>
            <a:r>
              <a:rPr lang="en-US" dirty="0" smtClean="0">
                <a:solidFill>
                  <a:schemeClr val="bg1"/>
                </a:solidFill>
                <a:latin typeface="Playfair Display" charset="0"/>
              </a:rPr>
              <a:t> </a:t>
            </a:r>
            <a:r>
              <a:rPr lang="en-US" dirty="0" err="1" smtClean="0">
                <a:solidFill>
                  <a:schemeClr val="bg1"/>
                </a:solidFill>
                <a:latin typeface="Playfair Display" charset="0"/>
              </a:rPr>
              <a:t>vivir</a:t>
            </a:r>
            <a:r>
              <a:rPr lang="en-US" dirty="0" smtClean="0">
                <a:solidFill>
                  <a:schemeClr val="bg1"/>
                </a:solidFill>
                <a:latin typeface="Playfair Display" charset="0"/>
              </a:rPr>
              <a:t> en </a:t>
            </a:r>
            <a:r>
              <a:rPr lang="en-US" dirty="0" err="1" smtClean="0">
                <a:solidFill>
                  <a:schemeClr val="bg1"/>
                </a:solidFill>
                <a:latin typeface="Playfair Display" charset="0"/>
              </a:rPr>
              <a:t>las</a:t>
            </a:r>
            <a:r>
              <a:rPr lang="en-US" dirty="0" smtClean="0">
                <a:solidFill>
                  <a:schemeClr val="bg1"/>
                </a:solidFill>
                <a:latin typeface="Playfair Display" charset="0"/>
              </a:rPr>
              <a:t> </a:t>
            </a:r>
            <a:r>
              <a:rPr lang="en-US" dirty="0" err="1" smtClean="0">
                <a:solidFill>
                  <a:schemeClr val="bg1"/>
                </a:solidFill>
                <a:latin typeface="Playfair Display" charset="0"/>
              </a:rPr>
              <a:t>cercanias</a:t>
            </a:r>
            <a:r>
              <a:rPr lang="en-US" dirty="0" smtClean="0">
                <a:solidFill>
                  <a:schemeClr val="bg1"/>
                </a:solidFill>
                <a:latin typeface="Playfair Display" charset="0"/>
              </a:rPr>
              <a:t> de </a:t>
            </a:r>
            <a:r>
              <a:rPr lang="en-US" dirty="0" err="1" smtClean="0">
                <a:solidFill>
                  <a:schemeClr val="bg1"/>
                </a:solidFill>
                <a:latin typeface="Playfair Display" charset="0"/>
              </a:rPr>
              <a:t>plantas</a:t>
            </a:r>
            <a:r>
              <a:rPr lang="en-US" dirty="0" smtClean="0">
                <a:solidFill>
                  <a:schemeClr val="bg1"/>
                </a:solidFill>
                <a:latin typeface="Playfair Display" charset="0"/>
              </a:rPr>
              <a:t> </a:t>
            </a:r>
            <a:r>
              <a:rPr lang="en-US" dirty="0" err="1" smtClean="0">
                <a:solidFill>
                  <a:schemeClr val="bg1"/>
                </a:solidFill>
                <a:latin typeface="Playfair Display" charset="0"/>
              </a:rPr>
              <a:t>metalúrgicas</a:t>
            </a:r>
            <a:r>
              <a:rPr lang="en-US" dirty="0">
                <a:solidFill>
                  <a:schemeClr val="bg1"/>
                </a:solidFill>
                <a:latin typeface="Playfair Display" charset="0"/>
              </a:rPr>
              <a:t>: </a:t>
            </a:r>
            <a:r>
              <a:rPr lang="en-US" dirty="0">
                <a:solidFill>
                  <a:schemeClr val="bg1"/>
                </a:solidFill>
                <a:latin typeface="Playfair Display" charset="0"/>
                <a:hlinkClick r:id="rId6"/>
              </a:rPr>
              <a:t>https://www.sciencedirect.com/science/article/pii/</a:t>
            </a:r>
            <a:r>
              <a:rPr lang="en-US" dirty="0" smtClean="0">
                <a:solidFill>
                  <a:schemeClr val="bg1"/>
                </a:solidFill>
                <a:latin typeface="Playfair Display" charset="0"/>
                <a:hlinkClick r:id="rId6"/>
              </a:rPr>
              <a:t>S0160412011001887</a:t>
            </a:r>
            <a:endParaRPr lang="en-US" dirty="0" smtClean="0">
              <a:solidFill>
                <a:schemeClr val="bg1"/>
              </a:solidFill>
              <a:latin typeface="Playfair Display" charset="0"/>
            </a:endParaRPr>
          </a:p>
          <a:p>
            <a:pPr marL="342900" indent="-342900">
              <a:buClr>
                <a:schemeClr val="bg1"/>
              </a:buClr>
              <a:buFont typeface="+mj-lt"/>
              <a:buAutoNum type="arabicPeriod" startAt="10"/>
            </a:pPr>
            <a:r>
              <a:rPr lang="en-US" dirty="0" err="1" smtClean="0">
                <a:solidFill>
                  <a:schemeClr val="bg1"/>
                </a:solidFill>
                <a:latin typeface="Playfair Display" charset="0"/>
              </a:rPr>
              <a:t>Polucion</a:t>
            </a:r>
            <a:r>
              <a:rPr lang="en-US" dirty="0" smtClean="0">
                <a:solidFill>
                  <a:schemeClr val="bg1"/>
                </a:solidFill>
                <a:latin typeface="Playfair Display" charset="0"/>
              </a:rPr>
              <a:t> y pm2,5 en </a:t>
            </a:r>
            <a:r>
              <a:rPr lang="en-US" dirty="0" err="1" smtClean="0">
                <a:solidFill>
                  <a:schemeClr val="bg1"/>
                </a:solidFill>
                <a:latin typeface="Playfair Display" charset="0"/>
              </a:rPr>
              <a:t>asmáticos</a:t>
            </a:r>
            <a:r>
              <a:rPr lang="en-US" dirty="0" smtClean="0">
                <a:solidFill>
                  <a:schemeClr val="bg1"/>
                </a:solidFill>
                <a:latin typeface="Playfair Display" charset="0"/>
              </a:rPr>
              <a:t> y no </a:t>
            </a:r>
            <a:r>
              <a:rPr lang="en-US" dirty="0" err="1" smtClean="0">
                <a:solidFill>
                  <a:schemeClr val="bg1"/>
                </a:solidFill>
                <a:latin typeface="Playfair Display" charset="0"/>
              </a:rPr>
              <a:t>asmáticos</a:t>
            </a:r>
            <a:r>
              <a:rPr lang="en-US" dirty="0">
                <a:solidFill>
                  <a:schemeClr val="bg1"/>
                </a:solidFill>
                <a:latin typeface="Playfair Display" charset="0"/>
              </a:rPr>
              <a:t> Santiago </a:t>
            </a:r>
            <a:r>
              <a:rPr lang="en-US" dirty="0" smtClean="0">
                <a:solidFill>
                  <a:schemeClr val="bg1"/>
                </a:solidFill>
                <a:latin typeface="Playfair Display" charset="0"/>
              </a:rPr>
              <a:t>2017: </a:t>
            </a:r>
            <a:r>
              <a:rPr lang="en-US" dirty="0" smtClean="0">
                <a:solidFill>
                  <a:schemeClr val="bg1"/>
                </a:solidFill>
                <a:latin typeface="Playfair Display" charset="0"/>
                <a:hlinkClick r:id="rId7"/>
              </a:rPr>
              <a:t>?</a:t>
            </a:r>
            <a:r>
              <a:rPr lang="en-US" dirty="0">
                <a:solidFill>
                  <a:schemeClr val="bg1"/>
                </a:solidFill>
                <a:latin typeface="Playfair Display" charset="0"/>
                <a:hlinkClick r:id="rId7"/>
              </a:rPr>
              <a:t>script=sci_arttext&amp;pid=S0717-</a:t>
            </a:r>
            <a:r>
              <a:rPr lang="en-US" dirty="0" smtClean="0">
                <a:solidFill>
                  <a:schemeClr val="bg1"/>
                </a:solidFill>
                <a:latin typeface="Playfair Display" charset="0"/>
                <a:hlinkClick r:id="rId7"/>
              </a:rPr>
              <a:t>73482002000200006</a:t>
            </a:r>
            <a:endParaRPr lang="en-US" dirty="0" smtClean="0">
              <a:solidFill>
                <a:schemeClr val="bg1"/>
              </a:solidFill>
              <a:latin typeface="Playfair Display" charset="0"/>
            </a:endParaRPr>
          </a:p>
          <a:p>
            <a:pPr marL="342900" indent="-342900">
              <a:buClr>
                <a:schemeClr val="bg1"/>
              </a:buClr>
              <a:buFont typeface="+mj-lt"/>
              <a:buAutoNum type="arabicPeriod" startAt="10"/>
            </a:pPr>
            <a:r>
              <a:rPr lang="en-US" dirty="0" err="1" smtClean="0">
                <a:solidFill>
                  <a:schemeClr val="bg1"/>
                </a:solidFill>
                <a:latin typeface="Playfair Display" charset="0"/>
              </a:rPr>
              <a:t>Comisión</a:t>
            </a:r>
            <a:r>
              <a:rPr lang="en-US" dirty="0" smtClean="0">
                <a:solidFill>
                  <a:schemeClr val="bg1"/>
                </a:solidFill>
                <a:latin typeface="Playfair Display" charset="0"/>
              </a:rPr>
              <a:t> Lancet </a:t>
            </a:r>
            <a:r>
              <a:rPr lang="en-US" dirty="0" err="1" smtClean="0">
                <a:solidFill>
                  <a:schemeClr val="bg1"/>
                </a:solidFill>
                <a:latin typeface="Playfair Display" charset="0"/>
              </a:rPr>
              <a:t>sobre</a:t>
            </a:r>
            <a:r>
              <a:rPr lang="en-US" dirty="0" smtClean="0">
                <a:solidFill>
                  <a:schemeClr val="bg1"/>
                </a:solidFill>
                <a:latin typeface="Playfair Display" charset="0"/>
              </a:rPr>
              <a:t> </a:t>
            </a:r>
            <a:r>
              <a:rPr lang="en-US" dirty="0" err="1" smtClean="0">
                <a:solidFill>
                  <a:schemeClr val="bg1"/>
                </a:solidFill>
                <a:latin typeface="Playfair Display" charset="0"/>
              </a:rPr>
              <a:t>Contaminación</a:t>
            </a:r>
            <a:r>
              <a:rPr lang="en-US" dirty="0" smtClean="0">
                <a:solidFill>
                  <a:schemeClr val="bg1"/>
                </a:solidFill>
                <a:latin typeface="Playfair Display" charset="0"/>
              </a:rPr>
              <a:t> y </a:t>
            </a:r>
            <a:r>
              <a:rPr lang="en-US" dirty="0" err="1" smtClean="0">
                <a:solidFill>
                  <a:schemeClr val="bg1"/>
                </a:solidFill>
                <a:latin typeface="Playfair Display" charset="0"/>
              </a:rPr>
              <a:t>Salud</a:t>
            </a:r>
            <a:r>
              <a:rPr lang="en-US" dirty="0">
                <a:solidFill>
                  <a:schemeClr val="bg1"/>
                </a:solidFill>
                <a:latin typeface="Playfair Display" charset="0"/>
              </a:rPr>
              <a:t>: </a:t>
            </a:r>
            <a:r>
              <a:rPr lang="en-US" dirty="0" smtClean="0">
                <a:solidFill>
                  <a:schemeClr val="bg1"/>
                </a:solidFill>
                <a:latin typeface="Playfair Display" charset="0"/>
                <a:hlinkClick r:id="rId8"/>
              </a:rPr>
              <a:t>http</a:t>
            </a:r>
            <a:r>
              <a:rPr lang="en-US" dirty="0">
                <a:solidFill>
                  <a:schemeClr val="bg1"/>
                </a:solidFill>
                <a:latin typeface="Playfair Display" charset="0"/>
                <a:hlinkClick r:id="rId8"/>
              </a:rPr>
              <a:t>://www.thelancet.com/journals/lancet/article/PIIS0140-6736(17)32345-0/</a:t>
            </a:r>
            <a:r>
              <a:rPr lang="en-US" dirty="0" smtClean="0">
                <a:solidFill>
                  <a:schemeClr val="bg1"/>
                </a:solidFill>
                <a:latin typeface="Playfair Display" charset="0"/>
                <a:hlinkClick r:id="rId8"/>
              </a:rPr>
              <a:t>fulltext</a:t>
            </a:r>
            <a:endParaRPr lang="en-US" dirty="0" smtClean="0">
              <a:solidFill>
                <a:schemeClr val="bg1"/>
              </a:solidFill>
              <a:latin typeface="Playfair Display" charset="0"/>
            </a:endParaRPr>
          </a:p>
          <a:p>
            <a:pPr marL="342900" indent="-342900">
              <a:buClr>
                <a:schemeClr val="bg1"/>
              </a:buClr>
              <a:buFont typeface="+mj-lt"/>
              <a:buAutoNum type="arabicPeriod" startAt="10"/>
            </a:pPr>
            <a:r>
              <a:rPr lang="en-US" dirty="0" err="1" smtClean="0">
                <a:solidFill>
                  <a:schemeClr val="bg1"/>
                </a:solidFill>
                <a:latin typeface="Playfair Display" charset="0"/>
              </a:rPr>
              <a:t>Informe</a:t>
            </a:r>
            <a:r>
              <a:rPr lang="en-US" dirty="0" smtClean="0">
                <a:solidFill>
                  <a:schemeClr val="bg1"/>
                </a:solidFill>
                <a:latin typeface="Playfair Display" charset="0"/>
              </a:rPr>
              <a:t> PGS </a:t>
            </a:r>
            <a:r>
              <a:rPr lang="en-US" dirty="0" err="1" smtClean="0">
                <a:solidFill>
                  <a:schemeClr val="bg1"/>
                </a:solidFill>
                <a:latin typeface="Playfair Display" charset="0"/>
              </a:rPr>
              <a:t>muestros</a:t>
            </a:r>
            <a:r>
              <a:rPr lang="en-US" dirty="0" smtClean="0">
                <a:solidFill>
                  <a:schemeClr val="bg1"/>
                </a:solidFill>
                <a:latin typeface="Playfair Display" charset="0"/>
              </a:rPr>
              <a:t> de </a:t>
            </a:r>
            <a:r>
              <a:rPr lang="en-US" dirty="0" err="1" smtClean="0">
                <a:solidFill>
                  <a:schemeClr val="bg1"/>
                </a:solidFill>
                <a:latin typeface="Playfair Display" charset="0"/>
              </a:rPr>
              <a:t>suelos</a:t>
            </a:r>
            <a:r>
              <a:rPr lang="en-US" dirty="0" smtClean="0">
                <a:solidFill>
                  <a:schemeClr val="bg1"/>
                </a:solidFill>
                <a:latin typeface="Playfair Display" charset="0"/>
              </a:rPr>
              <a:t> (2015) MMA</a:t>
            </a:r>
          </a:p>
          <a:p>
            <a:pPr marL="285750" indent="-285750">
              <a:buClr>
                <a:schemeClr val="bg1"/>
              </a:buClr>
              <a:buFont typeface="Wingdings" charset="2"/>
              <a:buChar char="Ø"/>
            </a:pPr>
            <a:endParaRPr lang="en-US" sz="1600" dirty="0" smtClean="0">
              <a:solidFill>
                <a:schemeClr val="bg1"/>
              </a:solidFill>
              <a:latin typeface="Playfair Display" charset="0"/>
            </a:endParaRPr>
          </a:p>
          <a:p>
            <a:pPr>
              <a:buClr>
                <a:schemeClr val="bg1"/>
              </a:buClr>
            </a:pPr>
            <a:endParaRPr lang="en-US" sz="1600" dirty="0">
              <a:solidFill>
                <a:schemeClr val="bg1"/>
              </a:solidFill>
              <a:latin typeface="Playfair Display" charset="0"/>
            </a:endParaRPr>
          </a:p>
          <a:p>
            <a:pPr marL="285750" indent="-285750">
              <a:buClr>
                <a:schemeClr val="bg1"/>
              </a:buClr>
              <a:buFont typeface="Wingdings" charset="2"/>
              <a:buChar char="Ø"/>
            </a:pPr>
            <a:endParaRPr lang="en-US" sz="1600" dirty="0" smtClean="0">
              <a:solidFill>
                <a:schemeClr val="bg1"/>
              </a:solidFill>
              <a:latin typeface="Playfair Display" charset="0"/>
            </a:endParaRPr>
          </a:p>
          <a:p>
            <a:pPr marL="285750" indent="-285750">
              <a:buClr>
                <a:schemeClr val="bg1"/>
              </a:buClr>
              <a:buFont typeface="Wingdings" charset="2"/>
              <a:buChar char="Ø"/>
            </a:pPr>
            <a:endParaRPr lang="en-US" sz="1600" dirty="0" smtClean="0">
              <a:solidFill>
                <a:schemeClr val="bg1"/>
              </a:solidFill>
              <a:latin typeface="Playfair Display" charset="0"/>
            </a:endParaRPr>
          </a:p>
          <a:p>
            <a:pPr marL="285750" indent="-285750">
              <a:buClr>
                <a:schemeClr val="bg1"/>
              </a:buClr>
              <a:buFont typeface="Wingdings" charset="2"/>
              <a:buChar char="Ø"/>
            </a:pPr>
            <a:endParaRPr lang="en-US" sz="1600" dirty="0" smtClean="0">
              <a:solidFill>
                <a:schemeClr val="bg1"/>
              </a:solidFill>
              <a:latin typeface="Playfair Display" charset="0"/>
            </a:endParaRPr>
          </a:p>
          <a:p>
            <a:pPr marL="285750" indent="-285750">
              <a:buClr>
                <a:schemeClr val="bg1"/>
              </a:buClr>
              <a:buFont typeface="Wingdings" charset="2"/>
              <a:buChar char="Ø"/>
            </a:pPr>
            <a:endParaRPr lang="en-US" sz="1600" dirty="0" smtClean="0">
              <a:solidFill>
                <a:schemeClr val="bg1"/>
              </a:solidFill>
              <a:latin typeface="Playfair Display" charset="0"/>
            </a:endParaRPr>
          </a:p>
        </p:txBody>
      </p:sp>
      <p:pic>
        <p:nvPicPr>
          <p:cNvPr id="22530" name="Picture 2" descr="Resultado de imagen para icon book"/>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339502"/>
            <a:ext cx="980629" cy="980629"/>
          </a:xfrm>
          <a:prstGeom prst="rect">
            <a:avLst/>
          </a:prstGeom>
          <a:noFill/>
          <a:extLst>
            <a:ext uri="{909E8E84-426E-40dd-AFC4-6F175D3DCCD1}">
              <a14:hiddenFill xmlns:a14="http://schemas.microsoft.com/office/drawing/2010/main">
                <a:solidFill>
                  <a:srgbClr val="FFFFFF"/>
                </a:solidFill>
              </a14:hiddenFill>
            </a:ext>
          </a:extLst>
        </p:spPr>
      </p:pic>
      <p:sp>
        <p:nvSpPr>
          <p:cNvPr id="6" name="5 Flecha curvada hacia la izquierda">
            <a:hlinkClick r:id="" action="ppaction://hlinkshowjump?jump=lastslideviewed"/>
          </p:cNvPr>
          <p:cNvSpPr/>
          <p:nvPr/>
        </p:nvSpPr>
        <p:spPr>
          <a:xfrm>
            <a:off x="8429652" y="4286262"/>
            <a:ext cx="428628" cy="500066"/>
          </a:xfrm>
          <a:prstGeom prst="curvedLeftArrow">
            <a:avLst>
              <a:gd name="adj1" fmla="val 34502"/>
              <a:gd name="adj2" fmla="val 58333"/>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20197216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p:txBody>
          <a:bodyPr/>
          <a:lstStyle/>
          <a:p>
            <a:pPr marL="38100" indent="0">
              <a:spcBef>
                <a:spcPts val="0"/>
              </a:spcBef>
              <a:buNone/>
            </a:pPr>
            <a:r>
              <a:rPr lang="es-MX" sz="2800" dirty="0" smtClean="0"/>
              <a:t>Los </a:t>
            </a:r>
            <a:r>
              <a:rPr lang="es-MX" sz="2800" dirty="0"/>
              <a:t>logros y avances del ser humano y la humanidad son gracias a trabajos colectivos y colaborativos, no por individuos apartados y en solitario</a:t>
            </a:r>
            <a:r>
              <a:rPr lang="es-MX" sz="2800" dirty="0" smtClean="0"/>
              <a:t>…</a:t>
            </a:r>
            <a:r>
              <a:rPr lang="es-MX" sz="2800" dirty="0"/>
              <a:t/>
            </a:r>
            <a:br>
              <a:rPr lang="es-MX" sz="2800" dirty="0"/>
            </a:br>
            <a:endParaRPr lang="es-MX" sz="2800" dirty="0"/>
          </a:p>
        </p:txBody>
      </p:sp>
    </p:spTree>
    <p:extLst>
      <p:ext uri="{BB962C8B-B14F-4D97-AF65-F5344CB8AC3E}">
        <p14:creationId xmlns:p14="http://schemas.microsoft.com/office/powerpoint/2010/main" val="178239560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72675" y="2074390"/>
            <a:ext cx="6598500" cy="857400"/>
          </a:xfrm>
        </p:spPr>
        <p:txBody>
          <a:bodyPr/>
          <a:lstStyle/>
          <a:p>
            <a:r>
              <a:rPr lang="es-CL" dirty="0" smtClean="0"/>
              <a:t>Gracias</a:t>
            </a:r>
            <a:endParaRPr lang="es-ES_tradnl" dirty="0"/>
          </a:p>
        </p:txBody>
      </p:sp>
    </p:spTree>
    <p:extLst>
      <p:ext uri="{BB962C8B-B14F-4D97-AF65-F5344CB8AC3E}">
        <p14:creationId xmlns:p14="http://schemas.microsoft.com/office/powerpoint/2010/main" val="39191562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2 Rectángulo"/>
          <p:cNvSpPr/>
          <p:nvPr/>
        </p:nvSpPr>
        <p:spPr>
          <a:xfrm>
            <a:off x="0" y="0"/>
            <a:ext cx="9144000" cy="51435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CuadroTexto 1"/>
          <p:cNvSpPr txBox="1"/>
          <p:nvPr/>
        </p:nvSpPr>
        <p:spPr>
          <a:xfrm>
            <a:off x="899592" y="483519"/>
            <a:ext cx="7560841" cy="3785652"/>
          </a:xfrm>
          <a:prstGeom prst="rect">
            <a:avLst/>
          </a:prstGeom>
          <a:noFill/>
        </p:spPr>
        <p:txBody>
          <a:bodyPr wrap="square" rtlCol="0">
            <a:spAutoFit/>
          </a:bodyPr>
          <a:lstStyle/>
          <a:p>
            <a:pPr algn="ctr"/>
            <a:r>
              <a:rPr lang="es-ES" sz="3200" b="1" dirty="0" smtClean="0">
                <a:solidFill>
                  <a:schemeClr val="bg1"/>
                </a:solidFill>
                <a:latin typeface="Montserrat"/>
              </a:rPr>
              <a:t>OBJETIVO GENERAL</a:t>
            </a:r>
          </a:p>
          <a:p>
            <a:pPr algn="ctr"/>
            <a:endParaRPr lang="es-ES" sz="3200" b="1" dirty="0" smtClean="0">
              <a:solidFill>
                <a:schemeClr val="bg1"/>
              </a:solidFill>
              <a:latin typeface="Montserrat"/>
            </a:endParaRPr>
          </a:p>
          <a:p>
            <a:endParaRPr lang="es-ES" sz="1800" dirty="0" smtClean="0">
              <a:solidFill>
                <a:schemeClr val="bg1"/>
              </a:solidFill>
              <a:latin typeface="Montserrat"/>
            </a:endParaRPr>
          </a:p>
          <a:p>
            <a:pPr algn="ctr"/>
            <a:r>
              <a:rPr lang="es-ES" sz="2800" dirty="0" smtClean="0">
                <a:solidFill>
                  <a:schemeClr val="bg1"/>
                </a:solidFill>
                <a:latin typeface="Montserrat"/>
              </a:rPr>
              <a:t>Generar conciencia del daño que la contaminación causa en la salud humana y en el medio ambiente y contribuir al diseño de acciones de cambio de la situación ambiental regional.</a:t>
            </a:r>
          </a:p>
          <a:p>
            <a:endParaRPr lang="es-ES" sz="1800" dirty="0" smtClean="0">
              <a:solidFill>
                <a:schemeClr val="bg1"/>
              </a:solidFill>
            </a:endParaRPr>
          </a:p>
        </p:txBody>
      </p:sp>
    </p:spTree>
    <p:extLst>
      <p:ext uri="{BB962C8B-B14F-4D97-AF65-F5344CB8AC3E}">
        <p14:creationId xmlns:p14="http://schemas.microsoft.com/office/powerpoint/2010/main" val="12087166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0" y="0"/>
            <a:ext cx="9144000" cy="51435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Rectángulo 1"/>
          <p:cNvSpPr/>
          <p:nvPr/>
        </p:nvSpPr>
        <p:spPr>
          <a:xfrm>
            <a:off x="539552" y="174034"/>
            <a:ext cx="7992889" cy="4401205"/>
          </a:xfrm>
          <a:prstGeom prst="rect">
            <a:avLst/>
          </a:prstGeom>
        </p:spPr>
        <p:txBody>
          <a:bodyPr wrap="square">
            <a:spAutoFit/>
          </a:bodyPr>
          <a:lstStyle/>
          <a:p>
            <a:pPr algn="ctr"/>
            <a:r>
              <a:rPr lang="es-ES" sz="3200" b="1" dirty="0">
                <a:solidFill>
                  <a:schemeClr val="bg1"/>
                </a:solidFill>
                <a:latin typeface="Montserrat"/>
              </a:rPr>
              <a:t>OBJETIVOS </a:t>
            </a:r>
            <a:r>
              <a:rPr lang="es-ES" sz="3200" b="1" dirty="0" smtClean="0">
                <a:solidFill>
                  <a:schemeClr val="bg1"/>
                </a:solidFill>
                <a:latin typeface="Montserrat"/>
              </a:rPr>
              <a:t>ESPECÍFICOS</a:t>
            </a:r>
          </a:p>
          <a:p>
            <a:pPr algn="ctr"/>
            <a:endParaRPr lang="es-ES" sz="3200" b="1" dirty="0" smtClean="0">
              <a:solidFill>
                <a:schemeClr val="bg1"/>
              </a:solidFill>
              <a:latin typeface="Montserrat"/>
            </a:endParaRPr>
          </a:p>
          <a:p>
            <a:endParaRPr lang="es-ES" sz="1800" dirty="0">
              <a:solidFill>
                <a:schemeClr val="bg1"/>
              </a:solidFill>
              <a:latin typeface="Montserrat"/>
            </a:endParaRPr>
          </a:p>
          <a:p>
            <a:pPr marL="285750" lvl="4" indent="-285750">
              <a:buFont typeface="Courier New" pitchFamily="49" charset="0"/>
              <a:buChar char="o"/>
            </a:pPr>
            <a:r>
              <a:rPr lang="es-ES" sz="2000" dirty="0" smtClean="0">
                <a:solidFill>
                  <a:schemeClr val="bg1"/>
                </a:solidFill>
                <a:latin typeface="Montserrat"/>
              </a:rPr>
              <a:t>DIFUNDIR LOS MECANISMOS POR LOS QUE SE PRODUCE EL  </a:t>
            </a:r>
            <a:r>
              <a:rPr lang="es-ES" sz="2000" dirty="0">
                <a:solidFill>
                  <a:schemeClr val="bg1"/>
                </a:solidFill>
                <a:latin typeface="Montserrat"/>
              </a:rPr>
              <a:t>DAÑO CAUSADO POR LA CONTAMINACIÓN  A LA SALUD HUMANA Y AL MEDIO </a:t>
            </a:r>
            <a:r>
              <a:rPr lang="es-ES" sz="2000" dirty="0" smtClean="0">
                <a:solidFill>
                  <a:schemeClr val="bg1"/>
                </a:solidFill>
                <a:latin typeface="Montserrat"/>
              </a:rPr>
              <a:t>AMBIENTE</a:t>
            </a:r>
          </a:p>
          <a:p>
            <a:pPr lvl="4"/>
            <a:endParaRPr lang="es-ES" sz="2000" dirty="0">
              <a:solidFill>
                <a:schemeClr val="bg1"/>
              </a:solidFill>
              <a:latin typeface="Montserrat"/>
            </a:endParaRPr>
          </a:p>
          <a:p>
            <a:pPr marL="285750" lvl="4" indent="-285750">
              <a:buFont typeface="Courier New" pitchFamily="49" charset="0"/>
              <a:buChar char="o"/>
            </a:pPr>
            <a:r>
              <a:rPr lang="es-ES" sz="2000" dirty="0" smtClean="0">
                <a:solidFill>
                  <a:schemeClr val="bg1"/>
                </a:solidFill>
                <a:latin typeface="Montserrat"/>
              </a:rPr>
              <a:t>CONTRIBUIR AL DIAGNÓSTICO CONFIABLE DE LOS NIVELES DE CONTAMINANTES EN  LOS SERES HUMANOS DE LAS ZONAS AFECTADAS</a:t>
            </a:r>
          </a:p>
          <a:p>
            <a:pPr marL="285750" lvl="4" indent="-285750">
              <a:buFont typeface="Arial"/>
              <a:buChar char="•"/>
            </a:pPr>
            <a:endParaRPr lang="es-ES" sz="2000" dirty="0">
              <a:solidFill>
                <a:schemeClr val="bg1"/>
              </a:solidFill>
              <a:latin typeface="Montserrat"/>
            </a:endParaRPr>
          </a:p>
          <a:p>
            <a:pPr marL="285750" lvl="4" indent="-285750">
              <a:buFont typeface="Courier New" pitchFamily="49" charset="0"/>
              <a:buChar char="o"/>
            </a:pPr>
            <a:r>
              <a:rPr lang="es-ES" sz="2000" dirty="0" smtClean="0">
                <a:solidFill>
                  <a:schemeClr val="bg1"/>
                </a:solidFill>
                <a:latin typeface="Montserrat"/>
              </a:rPr>
              <a:t>APORTAR SUGERENCIAS CONCRETAS PARA CONTRIBUIR A SUBSANAR LA SITUACIÓN</a:t>
            </a:r>
          </a:p>
          <a:p>
            <a:pPr marL="342900" lvl="5" indent="-342900">
              <a:buFont typeface="+mj-lt"/>
              <a:buAutoNum type="arabicPeriod"/>
            </a:pPr>
            <a:endParaRPr lang="es-ES" sz="1800" dirty="0">
              <a:solidFill>
                <a:schemeClr val="bg1"/>
              </a:solidFill>
            </a:endParaRPr>
          </a:p>
        </p:txBody>
      </p:sp>
    </p:spTree>
    <p:extLst>
      <p:ext uri="{BB962C8B-B14F-4D97-AF65-F5344CB8AC3E}">
        <p14:creationId xmlns:p14="http://schemas.microsoft.com/office/powerpoint/2010/main" val="8558854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AutoShape 2" descr="Resultado de imagen para poll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7174" name="Picture 6" descr="Resultado de imagen para pol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3" y="-20538"/>
            <a:ext cx="9164053" cy="5173256"/>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63"/>
          <p:cNvSpPr txBox="1">
            <a:spLocks/>
          </p:cNvSpPr>
          <p:nvPr/>
        </p:nvSpPr>
        <p:spPr>
          <a:xfrm>
            <a:off x="755578" y="3219822"/>
            <a:ext cx="7632848" cy="216024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_tradnl" sz="4800" b="1" dirty="0">
              <a:solidFill>
                <a:schemeClr val="accent6">
                  <a:lumMod val="20000"/>
                  <a:lumOff val="80000"/>
                </a:schemeClr>
              </a:solidFill>
              <a:effectLst>
                <a:outerShdw blurRad="38100" dist="38100" dir="2700000" algn="tl">
                  <a:srgbClr val="000000">
                    <a:alpha val="43137"/>
                  </a:srgbClr>
                </a:outerShdw>
              </a:effectLst>
              <a:latin typeface="Montserrat" charset="0"/>
            </a:endParaRPr>
          </a:p>
        </p:txBody>
      </p:sp>
      <p:sp>
        <p:nvSpPr>
          <p:cNvPr id="7" name="6 Rectángulo"/>
          <p:cNvSpPr/>
          <p:nvPr/>
        </p:nvSpPr>
        <p:spPr>
          <a:xfrm>
            <a:off x="0" y="0"/>
            <a:ext cx="9144000" cy="51435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p:cNvSpPr txBox="1"/>
          <p:nvPr/>
        </p:nvSpPr>
        <p:spPr>
          <a:xfrm>
            <a:off x="2000232" y="3571882"/>
            <a:ext cx="5472608" cy="830997"/>
          </a:xfrm>
          <a:prstGeom prst="rect">
            <a:avLst/>
          </a:prstGeom>
          <a:noFill/>
        </p:spPr>
        <p:txBody>
          <a:bodyPr wrap="square" rtlCol="0">
            <a:spAutoFit/>
          </a:bodyPr>
          <a:lstStyle/>
          <a:p>
            <a:pPr algn="ctr"/>
            <a:r>
              <a:rPr lang="es-ES" sz="4800" b="1" dirty="0" smtClean="0">
                <a:solidFill>
                  <a:schemeClr val="accent2">
                    <a:lumMod val="40000"/>
                    <a:lumOff val="60000"/>
                  </a:schemeClr>
                </a:solidFill>
                <a:latin typeface="Montserrat"/>
              </a:rPr>
              <a:t>INTRODUCCIÓN</a:t>
            </a:r>
            <a:endParaRPr lang="es-ES" sz="4800" b="1" dirty="0">
              <a:solidFill>
                <a:schemeClr val="accent2">
                  <a:lumMod val="40000"/>
                  <a:lumOff val="60000"/>
                </a:schemeClr>
              </a:solidFill>
              <a:latin typeface="Montserrat"/>
            </a:endParaRPr>
          </a:p>
        </p:txBody>
      </p:sp>
    </p:spTree>
    <p:extLst>
      <p:ext uri="{BB962C8B-B14F-4D97-AF65-F5344CB8AC3E}">
        <p14:creationId xmlns:p14="http://schemas.microsoft.com/office/powerpoint/2010/main" val="7987075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4 Rectángulo"/>
          <p:cNvSpPr/>
          <p:nvPr/>
        </p:nvSpPr>
        <p:spPr>
          <a:xfrm>
            <a:off x="0" y="0"/>
            <a:ext cx="9144000" cy="5143500"/>
          </a:xfrm>
          <a:prstGeom prst="rect">
            <a:avLst/>
          </a:prstGeom>
          <a:solidFill>
            <a:schemeClr val="accent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Shape 163"/>
          <p:cNvSpPr txBox="1">
            <a:spLocks/>
          </p:cNvSpPr>
          <p:nvPr/>
        </p:nvSpPr>
        <p:spPr>
          <a:xfrm>
            <a:off x="251521" y="411510"/>
            <a:ext cx="8712969" cy="43924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2800" b="1" dirty="0" smtClean="0">
                <a:solidFill>
                  <a:schemeClr val="tx1"/>
                </a:solidFill>
                <a:latin typeface="Playfair Display"/>
              </a:rPr>
              <a:t>Derechos y Deberes Constitucionales</a:t>
            </a:r>
          </a:p>
          <a:p>
            <a:pPr algn="just"/>
            <a:r>
              <a:rPr lang="es-MX" dirty="0" smtClean="0">
                <a:solidFill>
                  <a:schemeClr val="tx1"/>
                </a:solidFill>
                <a:latin typeface="Playfair Display"/>
              </a:rPr>
              <a:t/>
            </a:r>
            <a:br>
              <a:rPr lang="es-MX" dirty="0" smtClean="0">
                <a:solidFill>
                  <a:schemeClr val="tx1"/>
                </a:solidFill>
                <a:latin typeface="Playfair Display"/>
              </a:rPr>
            </a:br>
            <a:r>
              <a:rPr lang="es-MX" sz="1600" i="1" u="sng" dirty="0">
                <a:latin typeface="Playfair Display"/>
              </a:rPr>
              <a:t>Artículo 19 N°8</a:t>
            </a:r>
            <a:endParaRPr lang="es-MX" sz="1600" dirty="0">
              <a:latin typeface="Playfair Display"/>
            </a:endParaRPr>
          </a:p>
          <a:p>
            <a:pPr algn="just"/>
            <a:r>
              <a:rPr lang="es-MX" sz="1600" b="1" dirty="0">
                <a:latin typeface="Playfair Display"/>
              </a:rPr>
              <a:t>El  derecho  a  vivir  en  un  medio  ambiente  libre  de  contaminación</a:t>
            </a:r>
            <a:r>
              <a:rPr lang="es-MX" sz="1600" dirty="0">
                <a:latin typeface="Playfair Display"/>
              </a:rPr>
              <a:t>.  Es  deber del Estado velar para que este derecho no sea afectado y tutelar  la preservación de la </a:t>
            </a:r>
            <a:r>
              <a:rPr lang="es-MX" sz="1600" dirty="0" smtClean="0">
                <a:latin typeface="Playfair Display"/>
              </a:rPr>
              <a:t>naturaleza.</a:t>
            </a:r>
            <a:r>
              <a:rPr lang="es-MX" sz="1600" dirty="0">
                <a:latin typeface="Playfair Display"/>
              </a:rPr>
              <a:t> </a:t>
            </a:r>
            <a:r>
              <a:rPr lang="es-MX" sz="1600" dirty="0" smtClean="0">
                <a:latin typeface="Playfair Display"/>
              </a:rPr>
              <a:t>La</a:t>
            </a:r>
            <a:r>
              <a:rPr lang="es-MX" sz="1600" dirty="0">
                <a:latin typeface="Playfair Display"/>
              </a:rPr>
              <a:t> ley podrá establecer restricciones específicas al ejercicio de determinados derechos o libertades para proteger el medio ambiente</a:t>
            </a:r>
          </a:p>
          <a:p>
            <a:pPr algn="just"/>
            <a:r>
              <a:rPr lang="es-MX" sz="1600" dirty="0">
                <a:latin typeface="Playfair Display"/>
              </a:rPr>
              <a:t>. </a:t>
            </a:r>
            <a:br>
              <a:rPr lang="es-MX" sz="1600" dirty="0">
                <a:latin typeface="Playfair Display"/>
              </a:rPr>
            </a:br>
            <a:r>
              <a:rPr lang="es-MX" sz="1600" i="1" u="sng" dirty="0">
                <a:latin typeface="Playfair Display"/>
              </a:rPr>
              <a:t>Artículo 19 N°9 inciso final.</a:t>
            </a:r>
            <a:endParaRPr lang="es-MX" sz="1600" dirty="0">
              <a:latin typeface="Playfair Display"/>
            </a:endParaRPr>
          </a:p>
          <a:p>
            <a:pPr algn="just"/>
            <a:r>
              <a:rPr lang="es-MX" sz="1600" b="1" dirty="0">
                <a:latin typeface="Playfair Display"/>
              </a:rPr>
              <a:t>El derecho a la protección de la salud</a:t>
            </a:r>
            <a:r>
              <a:rPr lang="es-MX" sz="1600" dirty="0">
                <a:latin typeface="Playfair Display"/>
              </a:rPr>
              <a:t>. El Estado protege el libre e igualitario acceso a las acciones de promoción, protección y recuperación de la salud y de rehabilitación del individuo.</a:t>
            </a:r>
          </a:p>
          <a:p>
            <a:pPr algn="just"/>
            <a:r>
              <a:rPr lang="es-MX" sz="1600" dirty="0">
                <a:latin typeface="Playfair Display"/>
              </a:rPr>
              <a:t> </a:t>
            </a:r>
            <a:br>
              <a:rPr lang="es-MX" sz="1600" dirty="0">
                <a:latin typeface="Playfair Display"/>
              </a:rPr>
            </a:br>
            <a:r>
              <a:rPr lang="es-MX" sz="1600" i="1" u="sng" dirty="0">
                <a:latin typeface="Playfair Display"/>
              </a:rPr>
              <a:t>Artículo 19 N°2</a:t>
            </a:r>
            <a:endParaRPr lang="es-MX" sz="1600" dirty="0">
              <a:latin typeface="Playfair Display"/>
            </a:endParaRPr>
          </a:p>
          <a:p>
            <a:pPr algn="just"/>
            <a:r>
              <a:rPr lang="es-MX" sz="1600" b="1" dirty="0">
                <a:latin typeface="Playfair Display"/>
              </a:rPr>
              <a:t>La igualdad ante la ley</a:t>
            </a:r>
            <a:r>
              <a:rPr lang="es-MX" sz="1600" dirty="0">
                <a:latin typeface="Playfair Display"/>
              </a:rPr>
              <a:t>. En Chile no hay persona ni grupo privilegiados. En Chile no hay esclavos y el que pise su territorio queda libre. Hombres y mujeres son iguales ante la ley. Ni la ley ni autoridad alguna podrán establecer diferencias arbitrarias.</a:t>
            </a:r>
          </a:p>
          <a:p>
            <a:pPr algn="just"/>
            <a:r>
              <a:rPr lang="es-MX" sz="1600" dirty="0">
                <a:latin typeface="Playfair Display"/>
              </a:rPr>
              <a:t> </a:t>
            </a:r>
            <a:br>
              <a:rPr lang="es-MX" sz="1600" dirty="0">
                <a:latin typeface="Playfair Display"/>
              </a:rPr>
            </a:br>
            <a:endParaRPr lang="es-MX" sz="1600" dirty="0">
              <a:latin typeface="Playfair Display"/>
            </a:endParaRPr>
          </a:p>
        </p:txBody>
      </p:sp>
    </p:spTree>
    <p:extLst>
      <p:ext uri="{BB962C8B-B14F-4D97-AF65-F5344CB8AC3E}">
        <p14:creationId xmlns:p14="http://schemas.microsoft.com/office/powerpoint/2010/main" val="2368300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8" y="-76773"/>
            <a:ext cx="9172549" cy="5384827"/>
          </a:xfrm>
          <a:prstGeom prst="rect">
            <a:avLst/>
          </a:prstGeom>
        </p:spPr>
      </p:pic>
    </p:spTree>
    <p:extLst>
      <p:ext uri="{BB962C8B-B14F-4D97-AF65-F5344CB8AC3E}">
        <p14:creationId xmlns:p14="http://schemas.microsoft.com/office/powerpoint/2010/main" val="8564573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thar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10200</TotalTime>
  <Words>2733</Words>
  <Application>Microsoft Macintosh PowerPoint</Application>
  <PresentationFormat>Presentación en pantalla (16:9)</PresentationFormat>
  <Paragraphs>236</Paragraphs>
  <Slides>46</Slides>
  <Notes>6</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Katharine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lpstr>Bibliografía</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Jorge</dc:creator>
  <cp:lastModifiedBy>Juanita Isabel de la Paz Fernandez Alamos</cp:lastModifiedBy>
  <cp:revision>211</cp:revision>
  <dcterms:modified xsi:type="dcterms:W3CDTF">2018-05-03T17:27:14Z</dcterms:modified>
</cp:coreProperties>
</file>